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2"/>
  </p:notesMasterIdLst>
  <p:sldIdLst>
    <p:sldId id="256" r:id="rId2"/>
    <p:sldId id="258" r:id="rId3"/>
    <p:sldId id="269" r:id="rId4"/>
    <p:sldId id="261" r:id="rId5"/>
    <p:sldId id="270" r:id="rId6"/>
    <p:sldId id="263" r:id="rId7"/>
    <p:sldId id="271" r:id="rId8"/>
    <p:sldId id="275" r:id="rId9"/>
    <p:sldId id="264" r:id="rId10"/>
    <p:sldId id="273" r:id="rId11"/>
    <p:sldId id="265" r:id="rId12"/>
    <p:sldId id="266" r:id="rId13"/>
    <p:sldId id="276" r:id="rId14"/>
    <p:sldId id="267" r:id="rId15"/>
    <p:sldId id="268" r:id="rId16"/>
    <p:sldId id="274" r:id="rId17"/>
    <p:sldId id="277" r:id="rId18"/>
    <p:sldId id="278" r:id="rId19"/>
    <p:sldId id="279" r:id="rId20"/>
    <p:sldId id="280" r:id="rId21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</p:showPr>
  <p:clrMru>
    <a:srgbClr val="040668"/>
    <a:srgbClr val="0101FF"/>
    <a:srgbClr val="D67000"/>
    <a:srgbClr val="050889"/>
    <a:srgbClr val="FA7406"/>
    <a:srgbClr val="CC3399"/>
    <a:srgbClr val="3333CC"/>
    <a:srgbClr val="FE4A02"/>
    <a:srgbClr val="6836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2472" autoAdjust="0"/>
  </p:normalViewPr>
  <p:slideViewPr>
    <p:cSldViewPr>
      <p:cViewPr varScale="1">
        <p:scale>
          <a:sx n="110" d="100"/>
          <a:sy n="110" d="100"/>
        </p:scale>
        <p:origin x="-163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8" d="100"/>
          <a:sy n="98" d="100"/>
        </p:scale>
        <p:origin x="-3456" y="-90"/>
      </p:cViewPr>
      <p:guideLst>
        <p:guide orient="horz" pos="3024"/>
        <p:guide pos="23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17B752-234E-41B0-86A9-071ACD64EF81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C159A20-0F69-4B72-8D3D-FBE0B6579920}">
      <dgm:prSet/>
      <dgm:spPr/>
      <dgm:t>
        <a:bodyPr/>
        <a:lstStyle/>
        <a:p>
          <a:r>
            <a:rPr lang="en-US" altLang="zh-CN" smtClean="0"/>
            <a:t>General Optics and HRS</a:t>
          </a:r>
          <a:endParaRPr lang="zh-CN" altLang="en-US" dirty="0"/>
        </a:p>
      </dgm:t>
    </dgm:pt>
    <dgm:pt modelId="{E60C5EE3-DCC7-4C38-A174-BE1B1ED1BC7C}" type="parTrans" cxnId="{95C71583-ECF6-4A8A-9721-02A0450090FC}">
      <dgm:prSet/>
      <dgm:spPr/>
      <dgm:t>
        <a:bodyPr/>
        <a:lstStyle/>
        <a:p>
          <a:endParaRPr lang="zh-CN" altLang="en-US"/>
        </a:p>
      </dgm:t>
    </dgm:pt>
    <dgm:pt modelId="{125D4FD8-726D-4293-8FAC-06EBA6B66ED4}" type="sibTrans" cxnId="{95C71583-ECF6-4A8A-9721-02A0450090FC}">
      <dgm:prSet/>
      <dgm:spPr/>
      <dgm:t>
        <a:bodyPr/>
        <a:lstStyle/>
        <a:p>
          <a:endParaRPr lang="zh-CN" altLang="en-US"/>
        </a:p>
      </dgm:t>
    </dgm:pt>
    <dgm:pt modelId="{9BC4A73F-02F7-4D0C-A7D9-0817C15C7863}">
      <dgm:prSet/>
      <dgm:spPr/>
      <dgm:t>
        <a:bodyPr/>
        <a:lstStyle/>
        <a:p>
          <a:r>
            <a:rPr lang="en-US" altLang="zh-CN" dirty="0" smtClean="0"/>
            <a:t>Optics Calibration for June Test </a:t>
          </a:r>
          <a:endParaRPr lang="zh-CN" altLang="en-US" dirty="0"/>
        </a:p>
      </dgm:t>
    </dgm:pt>
    <dgm:pt modelId="{8EB49273-9FDC-4CBD-82E2-EAD3154A8CA8}" type="parTrans" cxnId="{F022DA41-3552-4F53-AE7B-80F2FE46A3B0}">
      <dgm:prSet/>
      <dgm:spPr/>
      <dgm:t>
        <a:bodyPr/>
        <a:lstStyle/>
        <a:p>
          <a:endParaRPr lang="zh-CN" altLang="en-US"/>
        </a:p>
      </dgm:t>
    </dgm:pt>
    <dgm:pt modelId="{F499FE69-DD0D-426D-9870-C6405E72F0EB}" type="sibTrans" cxnId="{F022DA41-3552-4F53-AE7B-80F2FE46A3B0}">
      <dgm:prSet/>
      <dgm:spPr/>
      <dgm:t>
        <a:bodyPr/>
        <a:lstStyle/>
        <a:p>
          <a:endParaRPr lang="zh-CN" altLang="en-US"/>
        </a:p>
      </dgm:t>
    </dgm:pt>
    <dgm:pt modelId="{566F6E94-790D-47AB-BA57-ABA65D1B4150}">
      <dgm:prSet/>
      <dgm:spPr/>
      <dgm:t>
        <a:bodyPr/>
        <a:lstStyle/>
        <a:p>
          <a:r>
            <a:rPr lang="en-US" altLang="zh-CN" dirty="0" smtClean="0"/>
            <a:t>General Optics/Hall A HRS/Optics for APEX</a:t>
          </a:r>
          <a:endParaRPr lang="zh-CN" altLang="en-US" dirty="0"/>
        </a:p>
      </dgm:t>
    </dgm:pt>
    <dgm:pt modelId="{30F1F732-96FF-4DDB-AD83-AE0D0E3D2610}" type="parTrans" cxnId="{2BCAE887-0993-4FF7-AC54-D7047C9DF168}">
      <dgm:prSet/>
      <dgm:spPr/>
      <dgm:t>
        <a:bodyPr/>
        <a:lstStyle/>
        <a:p>
          <a:endParaRPr lang="zh-CN" altLang="en-US"/>
        </a:p>
      </dgm:t>
    </dgm:pt>
    <dgm:pt modelId="{A24272A0-2F6B-4D6E-9CAA-4692003392EF}" type="sibTrans" cxnId="{2BCAE887-0993-4FF7-AC54-D7047C9DF168}">
      <dgm:prSet/>
      <dgm:spPr/>
      <dgm:t>
        <a:bodyPr/>
        <a:lstStyle/>
        <a:p>
          <a:endParaRPr lang="zh-CN" altLang="en-US"/>
        </a:p>
      </dgm:t>
    </dgm:pt>
    <dgm:pt modelId="{E0F460CA-0C24-40F7-BE77-09A70188E904}">
      <dgm:prSet/>
      <dgm:spPr/>
      <dgm:t>
        <a:bodyPr/>
        <a:lstStyle/>
        <a:p>
          <a:r>
            <a:rPr lang="en-US" altLang="zh-CN" dirty="0" smtClean="0"/>
            <a:t>Optics for Full Scale Running</a:t>
          </a:r>
          <a:endParaRPr lang="zh-CN" altLang="en-US" dirty="0"/>
        </a:p>
      </dgm:t>
    </dgm:pt>
    <dgm:pt modelId="{0E84BF8F-5277-4411-80FF-39531D721E5E}" type="parTrans" cxnId="{2849C240-851B-440F-9AC8-6CF5426FA218}">
      <dgm:prSet/>
      <dgm:spPr/>
      <dgm:t>
        <a:bodyPr/>
        <a:lstStyle/>
        <a:p>
          <a:endParaRPr lang="zh-CN" altLang="en-US"/>
        </a:p>
      </dgm:t>
    </dgm:pt>
    <dgm:pt modelId="{0C7E10C4-E9B2-44FF-B9AC-7E899F10AF20}" type="sibTrans" cxnId="{2849C240-851B-440F-9AC8-6CF5426FA218}">
      <dgm:prSet/>
      <dgm:spPr/>
      <dgm:t>
        <a:bodyPr/>
        <a:lstStyle/>
        <a:p>
          <a:endParaRPr lang="zh-CN" altLang="en-US"/>
        </a:p>
      </dgm:t>
    </dgm:pt>
    <dgm:pt modelId="{B114DFEF-B37A-4C9B-8C4E-0790764C3985}">
      <dgm:prSet/>
      <dgm:spPr/>
      <dgm:t>
        <a:bodyPr/>
        <a:lstStyle/>
        <a:p>
          <a:r>
            <a:rPr lang="en-US" altLang="zh-CN" dirty="0" smtClean="0"/>
            <a:t>Angular Calibration/Momentum Calibration</a:t>
          </a:r>
          <a:endParaRPr lang="zh-CN" altLang="en-US" dirty="0"/>
        </a:p>
      </dgm:t>
    </dgm:pt>
    <dgm:pt modelId="{7B89719D-1A66-4F10-BAAA-38104D1AB127}" type="parTrans" cxnId="{9A58B9B2-9D8F-4DC0-9EB6-92324D60E6CA}">
      <dgm:prSet/>
      <dgm:spPr/>
      <dgm:t>
        <a:bodyPr/>
        <a:lstStyle/>
        <a:p>
          <a:endParaRPr lang="zh-CN" altLang="en-US"/>
        </a:p>
      </dgm:t>
    </dgm:pt>
    <dgm:pt modelId="{C5B13445-603E-43B0-9783-21F6C97EC99E}" type="sibTrans" cxnId="{9A58B9B2-9D8F-4DC0-9EB6-92324D60E6CA}">
      <dgm:prSet/>
      <dgm:spPr/>
      <dgm:t>
        <a:bodyPr/>
        <a:lstStyle/>
        <a:p>
          <a:endParaRPr lang="zh-CN" altLang="en-US"/>
        </a:p>
      </dgm:t>
    </dgm:pt>
    <dgm:pt modelId="{6A72C104-57AC-4026-824B-E694750CB3E2}">
      <dgm:prSet/>
      <dgm:spPr/>
      <dgm:t>
        <a:bodyPr/>
        <a:lstStyle/>
        <a:p>
          <a:r>
            <a:rPr lang="en-US" altLang="zh-CN" dirty="0" smtClean="0"/>
            <a:t>Vertex/Beam correction/Expected Precision</a:t>
          </a:r>
          <a:endParaRPr lang="zh-CN" altLang="en-US" dirty="0"/>
        </a:p>
      </dgm:t>
    </dgm:pt>
    <dgm:pt modelId="{3F531126-529D-4030-B4D4-94ECF0FAAA8E}" type="parTrans" cxnId="{36D5F691-E901-4423-BE70-7C2C1D9ADFB9}">
      <dgm:prSet/>
      <dgm:spPr/>
      <dgm:t>
        <a:bodyPr/>
        <a:lstStyle/>
        <a:p>
          <a:endParaRPr lang="zh-CN" altLang="en-US"/>
        </a:p>
      </dgm:t>
    </dgm:pt>
    <dgm:pt modelId="{DF183DEB-74CD-4023-B20B-09CE1E49B64B}" type="sibTrans" cxnId="{36D5F691-E901-4423-BE70-7C2C1D9ADFB9}">
      <dgm:prSet/>
      <dgm:spPr/>
      <dgm:t>
        <a:bodyPr/>
        <a:lstStyle/>
        <a:p>
          <a:endParaRPr lang="zh-CN" altLang="en-US"/>
        </a:p>
      </dgm:t>
    </dgm:pt>
    <dgm:pt modelId="{7FDD58EC-CEC0-4A68-A95D-03654F5D997D}" type="pres">
      <dgm:prSet presAssocID="{4517B752-234E-41B0-86A9-071ACD64EF8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789D3ED-E159-47CF-A370-0F3B93BFD61F}" type="pres">
      <dgm:prSet presAssocID="{3C159A20-0F69-4B72-8D3D-FBE0B6579920}" presName="parentLin" presStyleCnt="0"/>
      <dgm:spPr/>
    </dgm:pt>
    <dgm:pt modelId="{67D512A4-F5D0-455D-85FF-FF1E77DFCDB8}" type="pres">
      <dgm:prSet presAssocID="{3C159A20-0F69-4B72-8D3D-FBE0B6579920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464B5A5E-92B5-4006-AF2B-1E90D71DAC08}" type="pres">
      <dgm:prSet presAssocID="{3C159A20-0F69-4B72-8D3D-FBE0B6579920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F7EABDA-44A3-48A7-B40B-A9FC62F8035C}" type="pres">
      <dgm:prSet presAssocID="{3C159A20-0F69-4B72-8D3D-FBE0B6579920}" presName="negativeSpace" presStyleCnt="0"/>
      <dgm:spPr/>
    </dgm:pt>
    <dgm:pt modelId="{E80C624B-9CF8-4693-A3F0-6504CC6E3E3F}" type="pres">
      <dgm:prSet presAssocID="{3C159A20-0F69-4B72-8D3D-FBE0B6579920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ADAC35C-D86B-44A6-8B0E-AEF766F311E2}" type="pres">
      <dgm:prSet presAssocID="{125D4FD8-726D-4293-8FAC-06EBA6B66ED4}" presName="spaceBetweenRectangles" presStyleCnt="0"/>
      <dgm:spPr/>
    </dgm:pt>
    <dgm:pt modelId="{1038554C-E933-43F0-B038-D30C3844E420}" type="pres">
      <dgm:prSet presAssocID="{9BC4A73F-02F7-4D0C-A7D9-0817C15C7863}" presName="parentLin" presStyleCnt="0"/>
      <dgm:spPr/>
    </dgm:pt>
    <dgm:pt modelId="{9F9B3132-4DB6-47F0-9FC0-E2AC638C8009}" type="pres">
      <dgm:prSet presAssocID="{9BC4A73F-02F7-4D0C-A7D9-0817C15C7863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495F563E-CD82-4879-946E-05BF1351DA4C}" type="pres">
      <dgm:prSet presAssocID="{9BC4A73F-02F7-4D0C-A7D9-0817C15C7863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0B55DC-76F6-498F-8823-81170904FADC}" type="pres">
      <dgm:prSet presAssocID="{9BC4A73F-02F7-4D0C-A7D9-0817C15C7863}" presName="negativeSpace" presStyleCnt="0"/>
      <dgm:spPr/>
    </dgm:pt>
    <dgm:pt modelId="{C789D373-1EF1-4AF2-A6AE-4E7B46CE2B46}" type="pres">
      <dgm:prSet presAssocID="{9BC4A73F-02F7-4D0C-A7D9-0817C15C7863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E449A02-75FB-4485-AC91-5224EB2F58C7}" type="pres">
      <dgm:prSet presAssocID="{F499FE69-DD0D-426D-9870-C6405E72F0EB}" presName="spaceBetweenRectangles" presStyleCnt="0"/>
      <dgm:spPr/>
    </dgm:pt>
    <dgm:pt modelId="{4935C69B-2C46-4650-AAEC-3EE08F692C9C}" type="pres">
      <dgm:prSet presAssocID="{E0F460CA-0C24-40F7-BE77-09A70188E904}" presName="parentLin" presStyleCnt="0"/>
      <dgm:spPr/>
    </dgm:pt>
    <dgm:pt modelId="{1AAD40ED-90FA-4DAF-8F5E-657283734FAE}" type="pres">
      <dgm:prSet presAssocID="{E0F460CA-0C24-40F7-BE77-09A70188E904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8C5BC160-E432-413E-AC1A-93F46F23386C}" type="pres">
      <dgm:prSet presAssocID="{E0F460CA-0C24-40F7-BE77-09A70188E904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1570A46-CDBA-4D6B-A2A2-1E639EF61D98}" type="pres">
      <dgm:prSet presAssocID="{E0F460CA-0C24-40F7-BE77-09A70188E904}" presName="negativeSpace" presStyleCnt="0"/>
      <dgm:spPr/>
    </dgm:pt>
    <dgm:pt modelId="{7121D8BC-08E5-45FB-807B-4B01EFD84C99}" type="pres">
      <dgm:prSet presAssocID="{E0F460CA-0C24-40F7-BE77-09A70188E904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9D3C95CF-FC7B-4CE1-BE43-B952D9289A72}" type="presOf" srcId="{9BC4A73F-02F7-4D0C-A7D9-0817C15C7863}" destId="{495F563E-CD82-4879-946E-05BF1351DA4C}" srcOrd="1" destOrd="0" presId="urn:microsoft.com/office/officeart/2005/8/layout/list1"/>
    <dgm:cxn modelId="{36D5F691-E901-4423-BE70-7C2C1D9ADFB9}" srcId="{E0F460CA-0C24-40F7-BE77-09A70188E904}" destId="{6A72C104-57AC-4026-824B-E694750CB3E2}" srcOrd="0" destOrd="0" parTransId="{3F531126-529D-4030-B4D4-94ECF0FAAA8E}" sibTransId="{DF183DEB-74CD-4023-B20B-09CE1E49B64B}"/>
    <dgm:cxn modelId="{9A58B9B2-9D8F-4DC0-9EB6-92324D60E6CA}" srcId="{9BC4A73F-02F7-4D0C-A7D9-0817C15C7863}" destId="{B114DFEF-B37A-4C9B-8C4E-0790764C3985}" srcOrd="0" destOrd="0" parTransId="{7B89719D-1A66-4F10-BAAA-38104D1AB127}" sibTransId="{C5B13445-603E-43B0-9783-21F6C97EC99E}"/>
    <dgm:cxn modelId="{221A1D3F-0223-4915-BF7D-C10FB177D68A}" type="presOf" srcId="{E0F460CA-0C24-40F7-BE77-09A70188E904}" destId="{8C5BC160-E432-413E-AC1A-93F46F23386C}" srcOrd="1" destOrd="0" presId="urn:microsoft.com/office/officeart/2005/8/layout/list1"/>
    <dgm:cxn modelId="{1A9DB675-EA9B-434E-9D9E-15D4806F4ECB}" type="presOf" srcId="{566F6E94-790D-47AB-BA57-ABA65D1B4150}" destId="{E80C624B-9CF8-4693-A3F0-6504CC6E3E3F}" srcOrd="0" destOrd="0" presId="urn:microsoft.com/office/officeart/2005/8/layout/list1"/>
    <dgm:cxn modelId="{37C211BA-0606-45B0-B3B0-48E4405BDD54}" type="presOf" srcId="{9BC4A73F-02F7-4D0C-A7D9-0817C15C7863}" destId="{9F9B3132-4DB6-47F0-9FC0-E2AC638C8009}" srcOrd="0" destOrd="0" presId="urn:microsoft.com/office/officeart/2005/8/layout/list1"/>
    <dgm:cxn modelId="{F022DA41-3552-4F53-AE7B-80F2FE46A3B0}" srcId="{4517B752-234E-41B0-86A9-071ACD64EF81}" destId="{9BC4A73F-02F7-4D0C-A7D9-0817C15C7863}" srcOrd="1" destOrd="0" parTransId="{8EB49273-9FDC-4CBD-82E2-EAD3154A8CA8}" sibTransId="{F499FE69-DD0D-426D-9870-C6405E72F0EB}"/>
    <dgm:cxn modelId="{2BCAE887-0993-4FF7-AC54-D7047C9DF168}" srcId="{3C159A20-0F69-4B72-8D3D-FBE0B6579920}" destId="{566F6E94-790D-47AB-BA57-ABA65D1B4150}" srcOrd="0" destOrd="0" parTransId="{30F1F732-96FF-4DDB-AD83-AE0D0E3D2610}" sibTransId="{A24272A0-2F6B-4D6E-9CAA-4692003392EF}"/>
    <dgm:cxn modelId="{E544140D-29BA-49CB-B3CF-E9A2CE655068}" type="presOf" srcId="{6A72C104-57AC-4026-824B-E694750CB3E2}" destId="{7121D8BC-08E5-45FB-807B-4B01EFD84C99}" srcOrd="0" destOrd="0" presId="urn:microsoft.com/office/officeart/2005/8/layout/list1"/>
    <dgm:cxn modelId="{2849C240-851B-440F-9AC8-6CF5426FA218}" srcId="{4517B752-234E-41B0-86A9-071ACD64EF81}" destId="{E0F460CA-0C24-40F7-BE77-09A70188E904}" srcOrd="2" destOrd="0" parTransId="{0E84BF8F-5277-4411-80FF-39531D721E5E}" sibTransId="{0C7E10C4-E9B2-44FF-B9AC-7E899F10AF20}"/>
    <dgm:cxn modelId="{CB48C217-5E7F-41A6-B5B4-BC0A2E8CF0BB}" type="presOf" srcId="{E0F460CA-0C24-40F7-BE77-09A70188E904}" destId="{1AAD40ED-90FA-4DAF-8F5E-657283734FAE}" srcOrd="0" destOrd="0" presId="urn:microsoft.com/office/officeart/2005/8/layout/list1"/>
    <dgm:cxn modelId="{8EA72087-1EB3-4138-B9B9-AF0F57E3D3DB}" type="presOf" srcId="{B114DFEF-B37A-4C9B-8C4E-0790764C3985}" destId="{C789D373-1EF1-4AF2-A6AE-4E7B46CE2B46}" srcOrd="0" destOrd="0" presId="urn:microsoft.com/office/officeart/2005/8/layout/list1"/>
    <dgm:cxn modelId="{0422AC8B-2C05-48B7-A998-B3796F30FE53}" type="presOf" srcId="{3C159A20-0F69-4B72-8D3D-FBE0B6579920}" destId="{67D512A4-F5D0-455D-85FF-FF1E77DFCDB8}" srcOrd="0" destOrd="0" presId="urn:microsoft.com/office/officeart/2005/8/layout/list1"/>
    <dgm:cxn modelId="{C1A8918B-AE51-487E-BAA8-1FE7B91392F4}" type="presOf" srcId="{4517B752-234E-41B0-86A9-071ACD64EF81}" destId="{7FDD58EC-CEC0-4A68-A95D-03654F5D997D}" srcOrd="0" destOrd="0" presId="urn:microsoft.com/office/officeart/2005/8/layout/list1"/>
    <dgm:cxn modelId="{95C71583-ECF6-4A8A-9721-02A0450090FC}" srcId="{4517B752-234E-41B0-86A9-071ACD64EF81}" destId="{3C159A20-0F69-4B72-8D3D-FBE0B6579920}" srcOrd="0" destOrd="0" parTransId="{E60C5EE3-DCC7-4C38-A174-BE1B1ED1BC7C}" sibTransId="{125D4FD8-726D-4293-8FAC-06EBA6B66ED4}"/>
    <dgm:cxn modelId="{48922025-B419-478F-90A9-C4BE9DBD2CCA}" type="presOf" srcId="{3C159A20-0F69-4B72-8D3D-FBE0B6579920}" destId="{464B5A5E-92B5-4006-AF2B-1E90D71DAC08}" srcOrd="1" destOrd="0" presId="urn:microsoft.com/office/officeart/2005/8/layout/list1"/>
    <dgm:cxn modelId="{8A90F49A-F15F-4915-8E5E-0F03D4B5BBAB}" type="presParOf" srcId="{7FDD58EC-CEC0-4A68-A95D-03654F5D997D}" destId="{7789D3ED-E159-47CF-A370-0F3B93BFD61F}" srcOrd="0" destOrd="0" presId="urn:microsoft.com/office/officeart/2005/8/layout/list1"/>
    <dgm:cxn modelId="{D74D6D0E-EDF9-4402-8F79-CD0CA0DF70E9}" type="presParOf" srcId="{7789D3ED-E159-47CF-A370-0F3B93BFD61F}" destId="{67D512A4-F5D0-455D-85FF-FF1E77DFCDB8}" srcOrd="0" destOrd="0" presId="urn:microsoft.com/office/officeart/2005/8/layout/list1"/>
    <dgm:cxn modelId="{B2E7925E-E879-4B5D-8C63-8D9731B1A09F}" type="presParOf" srcId="{7789D3ED-E159-47CF-A370-0F3B93BFD61F}" destId="{464B5A5E-92B5-4006-AF2B-1E90D71DAC08}" srcOrd="1" destOrd="0" presId="urn:microsoft.com/office/officeart/2005/8/layout/list1"/>
    <dgm:cxn modelId="{40DE7940-E195-418E-8164-974838A8F3CA}" type="presParOf" srcId="{7FDD58EC-CEC0-4A68-A95D-03654F5D997D}" destId="{DF7EABDA-44A3-48A7-B40B-A9FC62F8035C}" srcOrd="1" destOrd="0" presId="urn:microsoft.com/office/officeart/2005/8/layout/list1"/>
    <dgm:cxn modelId="{D985D5D3-6122-4F3C-9C10-A107571B9010}" type="presParOf" srcId="{7FDD58EC-CEC0-4A68-A95D-03654F5D997D}" destId="{E80C624B-9CF8-4693-A3F0-6504CC6E3E3F}" srcOrd="2" destOrd="0" presId="urn:microsoft.com/office/officeart/2005/8/layout/list1"/>
    <dgm:cxn modelId="{7F903775-A5AA-49A5-9B45-0A12CDEA29F5}" type="presParOf" srcId="{7FDD58EC-CEC0-4A68-A95D-03654F5D997D}" destId="{4ADAC35C-D86B-44A6-8B0E-AEF766F311E2}" srcOrd="3" destOrd="0" presId="urn:microsoft.com/office/officeart/2005/8/layout/list1"/>
    <dgm:cxn modelId="{EA00C9E6-18C5-4576-89FD-2DB7C2BD2B1F}" type="presParOf" srcId="{7FDD58EC-CEC0-4A68-A95D-03654F5D997D}" destId="{1038554C-E933-43F0-B038-D30C3844E420}" srcOrd="4" destOrd="0" presId="urn:microsoft.com/office/officeart/2005/8/layout/list1"/>
    <dgm:cxn modelId="{39527D3F-915F-4972-A515-8B324B214E38}" type="presParOf" srcId="{1038554C-E933-43F0-B038-D30C3844E420}" destId="{9F9B3132-4DB6-47F0-9FC0-E2AC638C8009}" srcOrd="0" destOrd="0" presId="urn:microsoft.com/office/officeart/2005/8/layout/list1"/>
    <dgm:cxn modelId="{8B3B8349-5D64-472D-AEA0-9FA29EE3F942}" type="presParOf" srcId="{1038554C-E933-43F0-B038-D30C3844E420}" destId="{495F563E-CD82-4879-946E-05BF1351DA4C}" srcOrd="1" destOrd="0" presId="urn:microsoft.com/office/officeart/2005/8/layout/list1"/>
    <dgm:cxn modelId="{E645D554-D334-430A-A89A-0C2DBE0F5ABE}" type="presParOf" srcId="{7FDD58EC-CEC0-4A68-A95D-03654F5D997D}" destId="{DF0B55DC-76F6-498F-8823-81170904FADC}" srcOrd="5" destOrd="0" presId="urn:microsoft.com/office/officeart/2005/8/layout/list1"/>
    <dgm:cxn modelId="{95651F70-4899-4904-AECD-8F40AB64DC9F}" type="presParOf" srcId="{7FDD58EC-CEC0-4A68-A95D-03654F5D997D}" destId="{C789D373-1EF1-4AF2-A6AE-4E7B46CE2B46}" srcOrd="6" destOrd="0" presId="urn:microsoft.com/office/officeart/2005/8/layout/list1"/>
    <dgm:cxn modelId="{66347921-F170-403F-B1C0-5AE11A1ED89B}" type="presParOf" srcId="{7FDD58EC-CEC0-4A68-A95D-03654F5D997D}" destId="{1E449A02-75FB-4485-AC91-5224EB2F58C7}" srcOrd="7" destOrd="0" presId="urn:microsoft.com/office/officeart/2005/8/layout/list1"/>
    <dgm:cxn modelId="{F108516C-D812-4AA9-B8CF-16577A7B2624}" type="presParOf" srcId="{7FDD58EC-CEC0-4A68-A95D-03654F5D997D}" destId="{4935C69B-2C46-4650-AAEC-3EE08F692C9C}" srcOrd="8" destOrd="0" presId="urn:microsoft.com/office/officeart/2005/8/layout/list1"/>
    <dgm:cxn modelId="{E0919234-53BF-48C3-82E6-832313FD3B7C}" type="presParOf" srcId="{4935C69B-2C46-4650-AAEC-3EE08F692C9C}" destId="{1AAD40ED-90FA-4DAF-8F5E-657283734FAE}" srcOrd="0" destOrd="0" presId="urn:microsoft.com/office/officeart/2005/8/layout/list1"/>
    <dgm:cxn modelId="{2898A31E-0A90-40EE-A661-EFDE0F296C76}" type="presParOf" srcId="{4935C69B-2C46-4650-AAEC-3EE08F692C9C}" destId="{8C5BC160-E432-413E-AC1A-93F46F23386C}" srcOrd="1" destOrd="0" presId="urn:microsoft.com/office/officeart/2005/8/layout/list1"/>
    <dgm:cxn modelId="{9F40B9D0-2B90-45B9-9481-3199874CD22D}" type="presParOf" srcId="{7FDD58EC-CEC0-4A68-A95D-03654F5D997D}" destId="{D1570A46-CDBA-4D6B-A2A2-1E639EF61D98}" srcOrd="9" destOrd="0" presId="urn:microsoft.com/office/officeart/2005/8/layout/list1"/>
    <dgm:cxn modelId="{0A7EB890-EFF3-403A-ABF4-EFF2FCA63F38}" type="presParOf" srcId="{7FDD58EC-CEC0-4A68-A95D-03654F5D997D}" destId="{7121D8BC-08E5-45FB-807B-4B01EFD84C99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80C624B-9CF8-4693-A3F0-6504CC6E3E3F}">
      <dsp:nvSpPr>
        <dsp:cNvPr id="0" name=""/>
        <dsp:cNvSpPr/>
      </dsp:nvSpPr>
      <dsp:spPr>
        <a:xfrm>
          <a:off x="0" y="378172"/>
          <a:ext cx="7772400" cy="10505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3225" tIns="479044" rIns="603225" bIns="163576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CN" sz="2300" kern="1200" dirty="0" smtClean="0"/>
            <a:t>General Optics/Hall A HRS/Optics for APEX</a:t>
          </a:r>
          <a:endParaRPr lang="zh-CN" altLang="en-US" sz="2300" kern="1200" dirty="0"/>
        </a:p>
      </dsp:txBody>
      <dsp:txXfrm>
        <a:off x="0" y="378172"/>
        <a:ext cx="7772400" cy="1050525"/>
      </dsp:txXfrm>
    </dsp:sp>
    <dsp:sp modelId="{464B5A5E-92B5-4006-AF2B-1E90D71DAC08}">
      <dsp:nvSpPr>
        <dsp:cNvPr id="0" name=""/>
        <dsp:cNvSpPr/>
      </dsp:nvSpPr>
      <dsp:spPr>
        <a:xfrm>
          <a:off x="388620" y="38692"/>
          <a:ext cx="5440680" cy="678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645" tIns="0" rIns="205645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300" kern="1200" smtClean="0"/>
            <a:t>General Optics and HRS</a:t>
          </a:r>
          <a:endParaRPr lang="zh-CN" altLang="en-US" sz="2300" kern="1200" dirty="0"/>
        </a:p>
      </dsp:txBody>
      <dsp:txXfrm>
        <a:off x="388620" y="38692"/>
        <a:ext cx="5440680" cy="678960"/>
      </dsp:txXfrm>
    </dsp:sp>
    <dsp:sp modelId="{C789D373-1EF1-4AF2-A6AE-4E7B46CE2B46}">
      <dsp:nvSpPr>
        <dsp:cNvPr id="0" name=""/>
        <dsp:cNvSpPr/>
      </dsp:nvSpPr>
      <dsp:spPr>
        <a:xfrm>
          <a:off x="0" y="1892377"/>
          <a:ext cx="7772400" cy="10505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3225" tIns="479044" rIns="603225" bIns="163576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CN" sz="2300" kern="1200" dirty="0" smtClean="0"/>
            <a:t>Angular Calibration/Momentum Calibration</a:t>
          </a:r>
          <a:endParaRPr lang="zh-CN" altLang="en-US" sz="2300" kern="1200" dirty="0"/>
        </a:p>
      </dsp:txBody>
      <dsp:txXfrm>
        <a:off x="0" y="1892377"/>
        <a:ext cx="7772400" cy="1050525"/>
      </dsp:txXfrm>
    </dsp:sp>
    <dsp:sp modelId="{495F563E-CD82-4879-946E-05BF1351DA4C}">
      <dsp:nvSpPr>
        <dsp:cNvPr id="0" name=""/>
        <dsp:cNvSpPr/>
      </dsp:nvSpPr>
      <dsp:spPr>
        <a:xfrm>
          <a:off x="388620" y="1552897"/>
          <a:ext cx="5440680" cy="678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645" tIns="0" rIns="205645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300" kern="1200" dirty="0" smtClean="0"/>
            <a:t>Optics Calibration for June Test </a:t>
          </a:r>
          <a:endParaRPr lang="zh-CN" altLang="en-US" sz="2300" kern="1200" dirty="0"/>
        </a:p>
      </dsp:txBody>
      <dsp:txXfrm>
        <a:off x="388620" y="1552897"/>
        <a:ext cx="5440680" cy="678960"/>
      </dsp:txXfrm>
    </dsp:sp>
    <dsp:sp modelId="{7121D8BC-08E5-45FB-807B-4B01EFD84C99}">
      <dsp:nvSpPr>
        <dsp:cNvPr id="0" name=""/>
        <dsp:cNvSpPr/>
      </dsp:nvSpPr>
      <dsp:spPr>
        <a:xfrm>
          <a:off x="0" y="3406582"/>
          <a:ext cx="7772400" cy="10505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3225" tIns="479044" rIns="603225" bIns="163576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CN" sz="2300" kern="1200" dirty="0" smtClean="0"/>
            <a:t>Vertex/Beam correction/Expected Precision</a:t>
          </a:r>
          <a:endParaRPr lang="zh-CN" altLang="en-US" sz="2300" kern="1200" dirty="0"/>
        </a:p>
      </dsp:txBody>
      <dsp:txXfrm>
        <a:off x="0" y="3406582"/>
        <a:ext cx="7772400" cy="1050525"/>
      </dsp:txXfrm>
    </dsp:sp>
    <dsp:sp modelId="{8C5BC160-E432-413E-AC1A-93F46F23386C}">
      <dsp:nvSpPr>
        <dsp:cNvPr id="0" name=""/>
        <dsp:cNvSpPr/>
      </dsp:nvSpPr>
      <dsp:spPr>
        <a:xfrm>
          <a:off x="388620" y="3067102"/>
          <a:ext cx="5440680" cy="678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645" tIns="0" rIns="205645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300" kern="1200" dirty="0" smtClean="0"/>
            <a:t>Optics for Full Scale Running</a:t>
          </a:r>
          <a:endParaRPr lang="zh-CN" altLang="en-US" sz="2300" kern="1200" dirty="0"/>
        </a:p>
      </dsp:txBody>
      <dsp:txXfrm>
        <a:off x="388620" y="3067102"/>
        <a:ext cx="5440680" cy="6789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76DED6FA-3620-42DE-A214-F363622CAC83}" type="datetimeFigureOut">
              <a:rPr lang="en-US" smtClean="0"/>
              <a:pPr/>
              <a:t>9/20/2010</a:t>
            </a:fld>
            <a:endParaRPr 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81D27BB4-7507-496B-A596-4501E78419B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27BB4-7507-496B-A596-4501E78419B6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Reduced by PREX </a:t>
            </a:r>
            <a:r>
              <a:rPr lang="en-US" dirty="0" err="1" smtClean="0"/>
              <a:t>colimator</a:t>
            </a:r>
            <a:r>
              <a:rPr lang="en-US" baseline="0" dirty="0" smtClean="0"/>
              <a:t> by how much !!</a:t>
            </a:r>
          </a:p>
          <a:p>
            <a:r>
              <a:rPr lang="en-US" baseline="0" dirty="0" smtClean="0"/>
              <a:t>Total spherical angle</a:t>
            </a:r>
            <a:endParaRPr lang="en-US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27BB4-7507-496B-A596-4501E78419B6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27BB4-7507-496B-A596-4501E78419B6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Which experiment data shown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27BB4-7507-496B-A596-4501E78419B6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27BB4-7507-496B-A596-4501E78419B6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Summary of beam time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27BB4-7507-496B-A596-4501E78419B6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27BB4-7507-496B-A596-4501E78419B6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27BB4-7507-496B-A596-4501E78419B6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27BB4-7507-496B-A596-4501E78419B6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Add septum bending image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27BB4-7507-496B-A596-4501E78419B6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QQDQ </a:t>
            </a:r>
            <a:r>
              <a:rPr lang="en-US" smtClean="0"/>
              <a:t>-&gt; Expand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27BB4-7507-496B-A596-4501E78419B6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Septum</a:t>
            </a:r>
            <a:r>
              <a:rPr lang="en-US" baseline="0" dirty="0" smtClean="0"/>
              <a:t> bending small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27BB4-7507-496B-A596-4501E78419B6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0" dirty="0" smtClean="0"/>
              <a:t>Specify p0~1GeV,</a:t>
            </a:r>
            <a:r>
              <a:rPr lang="en-US" b="0" baseline="0" dirty="0" smtClean="0"/>
              <a:t> m^2=200meV^2</a:t>
            </a:r>
            <a:endParaRPr lang="en-US" b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27BB4-7507-496B-A596-4501E78419B6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27BB4-7507-496B-A596-4501E78419B6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27BB4-7507-496B-A596-4501E78419B6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2.gi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角三角形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标题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7" name="副标题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grpSp>
        <p:nvGrpSpPr>
          <p:cNvPr id="2" name="组合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任意多边形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任意多边形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任意多边形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直接连接符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日期占位符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r>
              <a:rPr lang="en-US" altLang="zh-CN" smtClean="0"/>
              <a:t>Boson 2010</a:t>
            </a:r>
            <a:endParaRPr lang="en-US"/>
          </a:p>
        </p:txBody>
      </p:sp>
      <p:sp>
        <p:nvSpPr>
          <p:cNvPr id="19" name="页脚占位符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r>
              <a:rPr lang="en-US" smtClean="0"/>
              <a:t>Jin Huang &lt;jinhuang@mit.edu&gt;</a:t>
            </a:r>
            <a:endParaRPr lang="en-US"/>
          </a:p>
        </p:txBody>
      </p:sp>
      <p:sp>
        <p:nvSpPr>
          <p:cNvPr id="27" name="灯片编号占位符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DE73889-8752-428C-A11C-8679396BAC9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4" descr="e:\My Documents\my file\MIT\DOC\MIT\Logo\MIT LOGO.gif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257299" y="1181099"/>
            <a:ext cx="3086101" cy="3086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4" descr="E:\My Documents\my file\MIT\DOC\MIT\Logo\mit-blackred-large3.gif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9600" y="6400800"/>
            <a:ext cx="698500" cy="381000"/>
          </a:xfrm>
          <a:prstGeom prst="rect">
            <a:avLst/>
          </a:prstGeom>
          <a:noFill/>
        </p:spPr>
      </p:pic>
      <p:pic>
        <p:nvPicPr>
          <p:cNvPr id="15" name="Picture 5" descr="E:\My Documents\my file\JLab\Document\Logo\JLab_logo_white.pn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6378453"/>
            <a:ext cx="1600200" cy="403347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altLang="zh-CN" smtClean="0"/>
              <a:t>Boson 2010</a:t>
            </a: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Jin Huang &lt;jinhuang@mit.edu&gt;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E73889-8752-428C-A11C-8679396BAC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trips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altLang="zh-CN" smtClean="0"/>
              <a:t>Boson 2010</a:t>
            </a: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Jin Huang &lt;jinhuang@mit.edu&gt;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E73889-8752-428C-A11C-8679396BAC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trips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553200" y="6407944"/>
            <a:ext cx="2094072" cy="365760"/>
          </a:xfrm>
        </p:spPr>
        <p:txBody>
          <a:bodyPr/>
          <a:lstStyle>
            <a:lvl1pPr>
              <a:defRPr sz="900"/>
            </a:lvl1pPr>
            <a:extLst/>
          </a:lstStyle>
          <a:p>
            <a:r>
              <a:rPr lang="en-US" altLang="zh-CN" smtClean="0"/>
              <a:t>Boson 2010</a:t>
            </a:r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495801" y="6407944"/>
            <a:ext cx="2057400" cy="365125"/>
          </a:xfrm>
        </p:spPr>
        <p:txBody>
          <a:bodyPr/>
          <a:lstStyle>
            <a:lvl1pPr>
              <a:defRPr sz="900"/>
            </a:lvl1pPr>
            <a:extLst/>
          </a:lstStyle>
          <a:p>
            <a:r>
              <a:rPr lang="en-US" dirty="0" smtClean="0"/>
              <a:t>Jin Huang &lt;jinhuang@mit.edu&gt;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  <a:extLst/>
          </a:lstStyle>
          <a:p>
            <a:fld id="{EDE73889-8752-428C-A11C-8679396BAC9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</p:spTree>
  </p:cSld>
  <p:clrMapOvr>
    <a:masterClrMapping/>
  </p:clrMapOvr>
  <p:transition>
    <p:strips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r>
              <a:rPr lang="en-US" altLang="zh-CN" smtClean="0"/>
              <a:t>Boson 2010</a:t>
            </a:r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r>
              <a:rPr lang="en-US" smtClean="0"/>
              <a:t>Jin Huang &lt;jinhuang@mit.edu&gt;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DE73889-8752-428C-A11C-8679396BAC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燕尾形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燕尾形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trips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r>
              <a:rPr lang="en-US" altLang="zh-CN" smtClean="0"/>
              <a:t>Boson 2010</a:t>
            </a: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r>
              <a:rPr lang="en-US" smtClean="0"/>
              <a:t>Jin Huang &lt;jinhuang@mit.edu&gt;</a:t>
            </a:r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DE73889-8752-428C-A11C-8679396BAC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trips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altLang="zh-CN" smtClean="0"/>
              <a:t>Boson 2010</a:t>
            </a:r>
            <a:endParaRPr 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Jin Huang &lt;jinhuang@mit.edu&gt;</a:t>
            </a:r>
            <a:endParaRPr 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E73889-8752-428C-A11C-8679396BAC9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2" descr="e:\My Documents\my file\MIT\DOC\MIT\Logo\mit-blackred-large3.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6532419"/>
            <a:ext cx="457200" cy="249381"/>
          </a:xfrm>
          <a:prstGeom prst="rect">
            <a:avLst/>
          </a:prstGeom>
          <a:noFill/>
        </p:spPr>
      </p:pic>
      <p:pic>
        <p:nvPicPr>
          <p:cNvPr id="11" name="Picture 5" descr="E:\My Documents\my file\JLab\Document\Logo\JLab_logo_white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6477000"/>
            <a:ext cx="1447800" cy="364933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trips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r>
              <a:rPr lang="en-US" altLang="zh-CN" smtClean="0"/>
              <a:t>Boson 2010</a:t>
            </a:r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r>
              <a:rPr lang="en-US" smtClean="0"/>
              <a:t>Jin Huang &lt;jinhuang@mit.edu&gt;</a:t>
            </a:r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DE73889-8752-428C-A11C-8679396BAC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trips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altLang="zh-CN" smtClean="0"/>
              <a:t>Boson 2010</a:t>
            </a:r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Jin Huang &lt;jinhuang@mit.edu&gt;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E73889-8752-428C-A11C-8679396BAC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trips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r>
              <a:rPr lang="en-US" altLang="zh-CN" smtClean="0"/>
              <a:t>Boson 2010</a:t>
            </a: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Jin Huang &lt;jinhuang@mit.edu&gt;</a:t>
            </a:r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E73889-8752-428C-A11C-8679396BAC9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2" descr="e:\My Documents\my file\MIT\DOC\MIT\Logo\mit-blackred-large3.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6532419"/>
            <a:ext cx="457200" cy="249381"/>
          </a:xfrm>
          <a:prstGeom prst="rect">
            <a:avLst/>
          </a:prstGeom>
          <a:noFill/>
        </p:spPr>
      </p:pic>
      <p:pic>
        <p:nvPicPr>
          <p:cNvPr id="9" name="Picture 5" descr="E:\My Documents\my file\JLab\Document\Logo\JLab_logo_white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6477000"/>
            <a:ext cx="1447800" cy="364933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trips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zh-CN" altLang="en-US" smtClean="0"/>
              <a:t>单击图标添加图片</a:t>
            </a:r>
            <a:endParaRPr kumimoji="0" 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en-US" altLang="zh-CN" smtClean="0"/>
              <a:t>Boson 2010</a:t>
            </a: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en-US" smtClean="0"/>
              <a:t>Jin Huang &lt;jinhuang@mit.edu&gt;</a:t>
            </a:r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DE73889-8752-428C-A11C-8679396BAC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8" name="任意多边形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任意多边形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直角三角形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直接连接符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燕尾形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燕尾形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pic>
        <p:nvPicPr>
          <p:cNvPr id="14" name="Picture 2" descr="e:\My Documents\my file\MIT\DOC\MIT\Logo\mit-blackred-large3.gi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172200"/>
            <a:ext cx="457200" cy="249381"/>
          </a:xfrm>
          <a:prstGeom prst="rect">
            <a:avLst/>
          </a:prstGeom>
          <a:noFill/>
        </p:spPr>
      </p:pic>
      <p:pic>
        <p:nvPicPr>
          <p:cNvPr id="15" name="Picture 5" descr="E:\My Documents\my file\JLab\Document\Logo\JLab_logo_white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6493067"/>
            <a:ext cx="1447800" cy="364933"/>
          </a:xfrm>
          <a:prstGeom prst="rect">
            <a:avLst/>
          </a:prstGeom>
          <a:noFill/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trips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任意多边形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任意多边形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直角三角形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直接连接符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标题占位符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0" name="文本占位符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10" name="日期占位符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00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extLst/>
          </a:lstStyle>
          <a:p>
            <a:r>
              <a:rPr lang="en-US" altLang="zh-CN" smtClean="0"/>
              <a:t>Boson 2010</a:t>
            </a:r>
            <a:endParaRPr lang="en-US" dirty="0"/>
          </a:p>
        </p:txBody>
      </p:sp>
      <p:sp>
        <p:nvSpPr>
          <p:cNvPr id="22" name="页脚占位符 21"/>
          <p:cNvSpPr>
            <a:spLocks noGrp="1"/>
          </p:cNvSpPr>
          <p:nvPr>
            <p:ph type="ftr" sz="quarter" idx="3"/>
          </p:nvPr>
        </p:nvSpPr>
        <p:spPr>
          <a:xfrm>
            <a:off x="4495800" y="6407944"/>
            <a:ext cx="2234953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00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extLst/>
          </a:lstStyle>
          <a:p>
            <a:r>
              <a:rPr lang="en-US" smtClean="0"/>
              <a:t>Jin Huang &lt;jinhuang@mit.edu&gt;</a:t>
            </a:r>
            <a:endParaRPr 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extLst/>
          </a:lstStyle>
          <a:p>
            <a:fld id="{EDE73889-8752-428C-A11C-8679396BAC9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2" descr="e:\My Documents\my file\MIT\DOC\MIT\Logo\mit-blackred-large3.gif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52400" y="6172200"/>
            <a:ext cx="457200" cy="249381"/>
          </a:xfrm>
          <a:prstGeom prst="rect">
            <a:avLst/>
          </a:prstGeom>
          <a:noFill/>
        </p:spPr>
      </p:pic>
      <p:pic>
        <p:nvPicPr>
          <p:cNvPr id="16" name="Picture 5" descr="E:\My Documents\my file\JLab\Document\Logo\JLab_logo_white.png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6200" y="6493067"/>
            <a:ext cx="1447800" cy="364933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strips dir="ru"/>
  </p:transition>
  <p:hf hdr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>
            <a:spLocks/>
          </p:cNvSpPr>
          <p:nvPr/>
        </p:nvSpPr>
        <p:spPr>
          <a:xfrm>
            <a:off x="0" y="1295401"/>
            <a:ext cx="8458200" cy="2286962"/>
          </a:xfrm>
          <a:prstGeom prst="rect">
            <a:avLst/>
          </a:prstGeom>
        </p:spPr>
        <p:txBody>
          <a:bodyPr vert="horz" anchor="b">
            <a:normAutofit fontScale="975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en-US" altLang="zh-CN" sz="54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HRS Parameters </a:t>
            </a:r>
          </a:p>
          <a:p>
            <a:pPr lvl="0" algn="r">
              <a:spcBef>
                <a:spcPct val="0"/>
              </a:spcBef>
              <a:defRPr/>
            </a:pPr>
            <a:r>
              <a:rPr lang="en-US" altLang="zh-CN" sz="54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and Optics</a:t>
            </a:r>
            <a:endParaRPr kumimoji="0" lang="zh-CN" altLang="en-US" sz="5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副标题 2"/>
          <p:cNvSpPr txBox="1">
            <a:spLocks/>
          </p:cNvSpPr>
          <p:nvPr/>
        </p:nvSpPr>
        <p:spPr>
          <a:xfrm>
            <a:off x="685800" y="3810000"/>
            <a:ext cx="7772400" cy="1199704"/>
          </a:xfrm>
          <a:prstGeom prst="rect">
            <a:avLst/>
          </a:prstGeom>
        </p:spPr>
        <p:txBody>
          <a:bodyPr vert="horz" lIns="45720" rIns="45720">
            <a:normAutofit fontScale="70000" lnSpcReduction="20000"/>
          </a:bodyPr>
          <a:lstStyle/>
          <a:p>
            <a:pPr marR="64008" algn="r"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kumimoji="0" lang="en-US" altLang="zh-CN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Jin Huang</a:t>
            </a:r>
            <a:r>
              <a:rPr lang="en-US" altLang="zh-CN" sz="2700" dirty="0" smtClean="0">
                <a:solidFill>
                  <a:schemeClr val="tx2"/>
                </a:solidFill>
              </a:rPr>
              <a:t> &amp; Vincent Sulkosky </a:t>
            </a:r>
            <a:endParaRPr kumimoji="0" lang="en-US" altLang="zh-CN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64008" algn="r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en-US" altLang="zh-CN" sz="2700" dirty="0" smtClean="0">
                <a:solidFill>
                  <a:schemeClr val="tx2"/>
                </a:solidFill>
              </a:rPr>
              <a:t>Massachusetts Institute of Technology</a:t>
            </a:r>
          </a:p>
          <a:p>
            <a:pPr marR="64008" algn="r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en-US" altLang="zh-CN" sz="2700" dirty="0" smtClean="0">
                <a:solidFill>
                  <a:schemeClr val="tx2"/>
                </a:solidFill>
              </a:rPr>
              <a:t>Boson 2010 Workshop</a:t>
            </a:r>
          </a:p>
          <a:p>
            <a:pPr marR="64008" algn="r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en-US" altLang="zh-CN" sz="2700" dirty="0" smtClean="0">
                <a:solidFill>
                  <a:schemeClr val="tx2"/>
                </a:solidFill>
              </a:rPr>
              <a:t>Sept 20, 2010 @ JLab</a:t>
            </a:r>
            <a:endParaRPr kumimoji="0" lang="zh-CN" altLang="en-US" sz="27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533400" y="1295400"/>
            <a:ext cx="5715000" cy="51816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Calibrated with </a:t>
            </a:r>
            <a:r>
              <a:rPr lang="en-US" sz="2000" dirty="0" smtClean="0">
                <a:solidFill>
                  <a:schemeClr val="accent1"/>
                </a:solidFill>
              </a:rPr>
              <a:t>June test run data</a:t>
            </a:r>
          </a:p>
          <a:p>
            <a:pPr lvl="1"/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</a:rPr>
              <a:t>Elastic peak + Elastic tails events</a:t>
            </a:r>
          </a:p>
          <a:p>
            <a:pPr lvl="1"/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</a:rPr>
              <a:t>Acceptance reduced</a:t>
            </a:r>
          </a:p>
          <a:p>
            <a:pPr lvl="2"/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PREX collimation</a:t>
            </a:r>
          </a:p>
          <a:p>
            <a:pPr lvl="1"/>
            <a:r>
              <a:rPr lang="en-US" sz="1800" dirty="0" smtClean="0">
                <a:solidFill>
                  <a:srgbClr val="D67000"/>
                </a:solidFill>
              </a:rPr>
              <a:t>Full running : larger acceptance</a:t>
            </a:r>
          </a:p>
          <a:p>
            <a:r>
              <a:rPr lang="en-US" sz="2000" dirty="0" smtClean="0">
                <a:solidFill>
                  <a:schemeClr val="accent1"/>
                </a:solidFill>
              </a:rPr>
              <a:t>1</a:t>
            </a:r>
            <a:r>
              <a:rPr lang="en-US" sz="2000" baseline="30000" dirty="0" smtClean="0">
                <a:solidFill>
                  <a:schemeClr val="accent1"/>
                </a:solidFill>
              </a:rPr>
              <a:t>st</a:t>
            </a:r>
            <a:r>
              <a:rPr lang="en-US" sz="2000" dirty="0" smtClean="0">
                <a:solidFill>
                  <a:schemeClr val="accent1"/>
                </a:solidFill>
              </a:rPr>
              <a:t> iteration </a:t>
            </a:r>
            <a:r>
              <a:rPr lang="en-US" sz="2000" dirty="0" err="1" smtClean="0">
                <a:solidFill>
                  <a:schemeClr val="accent1"/>
                </a:solidFill>
              </a:rPr>
              <a:t>calib</a:t>
            </a:r>
            <a:r>
              <a:rPr lang="en-US" sz="2000" dirty="0" smtClean="0">
                <a:solidFill>
                  <a:schemeClr val="accent1"/>
                </a:solidFill>
              </a:rPr>
              <a:t> </a:t>
            </a:r>
            <a:r>
              <a:rPr lang="en-US" sz="2000" dirty="0" smtClean="0"/>
              <a:t>done</a:t>
            </a:r>
          </a:p>
          <a:p>
            <a:pPr lvl="1"/>
            <a:r>
              <a:rPr lang="en-US" sz="1800" dirty="0" smtClean="0"/>
              <a:t>Example plots -&gt;</a:t>
            </a:r>
          </a:p>
          <a:p>
            <a:pPr lvl="1"/>
            <a:r>
              <a:rPr lang="en-US" sz="1800" dirty="0" smtClean="0"/>
              <a:t>Calibration precision</a:t>
            </a:r>
          </a:p>
          <a:p>
            <a:pPr lvl="2"/>
            <a:r>
              <a:rPr lang="en-US" sz="1800" dirty="0" smtClean="0">
                <a:solidFill>
                  <a:schemeClr val="accent1"/>
                </a:solidFill>
              </a:rPr>
              <a:t>Horizontal</a:t>
            </a:r>
            <a:r>
              <a:rPr lang="en-US" sz="1800" dirty="0" smtClean="0"/>
              <a:t> 0.2mrad</a:t>
            </a:r>
          </a:p>
          <a:p>
            <a:pPr lvl="2"/>
            <a:r>
              <a:rPr lang="en-US" sz="1800" dirty="0" smtClean="0">
                <a:solidFill>
                  <a:schemeClr val="accent1"/>
                </a:solidFill>
              </a:rPr>
              <a:t>Vertical</a:t>
            </a:r>
            <a:r>
              <a:rPr lang="en-US" sz="1800" dirty="0" smtClean="0"/>
              <a:t> 0.3mrad</a:t>
            </a:r>
          </a:p>
          <a:p>
            <a:pPr lvl="3"/>
            <a:r>
              <a:rPr lang="en-US" sz="1600" dirty="0" smtClean="0">
                <a:solidFill>
                  <a:srgbClr val="002060"/>
                </a:solidFill>
              </a:rPr>
              <a:t>Average center offsets </a:t>
            </a:r>
            <a:br>
              <a:rPr lang="en-US" sz="1600" dirty="0" smtClean="0">
                <a:solidFill>
                  <a:srgbClr val="002060"/>
                </a:solidFill>
              </a:rPr>
            </a:br>
            <a:r>
              <a:rPr lang="en-US" sz="1600" dirty="0" smtClean="0">
                <a:solidFill>
                  <a:srgbClr val="002060"/>
                </a:solidFill>
              </a:rPr>
              <a:t>of reconstructed </a:t>
            </a:r>
            <a:br>
              <a:rPr lang="en-US" sz="1600" dirty="0" smtClean="0">
                <a:solidFill>
                  <a:srgbClr val="002060"/>
                </a:solidFill>
              </a:rPr>
            </a:br>
            <a:r>
              <a:rPr lang="en-US" sz="1600" dirty="0" smtClean="0">
                <a:solidFill>
                  <a:srgbClr val="002060"/>
                </a:solidFill>
              </a:rPr>
              <a:t>sieve hole spots</a:t>
            </a:r>
            <a:endParaRPr lang="en-US" sz="2000" dirty="0" smtClean="0"/>
          </a:p>
          <a:p>
            <a:pPr lvl="3"/>
            <a:r>
              <a:rPr lang="en-US" sz="1600" dirty="0" smtClean="0">
                <a:solidFill>
                  <a:srgbClr val="002060"/>
                </a:solidFill>
              </a:rPr>
              <a:t>Point to point precision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Boson 2010</a:t>
            </a:r>
            <a:endParaRPr 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Jin Huang &lt;jinhuang@mit.edu&gt;</a:t>
            </a:r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Run Calibration / Angles</a:t>
            </a:r>
            <a:endParaRPr lang="en-US" dirty="0"/>
          </a:p>
        </p:txBody>
      </p:sp>
      <p:grpSp>
        <p:nvGrpSpPr>
          <p:cNvPr id="18" name="组合 17"/>
          <p:cNvGrpSpPr/>
          <p:nvPr/>
        </p:nvGrpSpPr>
        <p:grpSpPr>
          <a:xfrm>
            <a:off x="4343400" y="2743200"/>
            <a:ext cx="1752600" cy="3558632"/>
            <a:chOff x="4572000" y="3048000"/>
            <a:chExt cx="1524000" cy="3094463"/>
          </a:xfrm>
        </p:grpSpPr>
        <p:pic>
          <p:nvPicPr>
            <p:cNvPr id="5126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 l="6321" t="23636" r="64881" b="10000"/>
            <a:stretch>
              <a:fillRect/>
            </a:stretch>
          </p:blipFill>
          <p:spPr bwMode="auto">
            <a:xfrm flipH="1" flipV="1">
              <a:off x="4572000" y="3429000"/>
              <a:ext cx="1524000" cy="27134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38" name="矩形 37"/>
            <p:cNvSpPr/>
            <p:nvPr/>
          </p:nvSpPr>
          <p:spPr>
            <a:xfrm>
              <a:off x="4800600" y="3048000"/>
              <a:ext cx="109209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b="1" dirty="0" smtClean="0">
                  <a:ln w="17780" cmpd="sng">
                    <a:solidFill>
                      <a:schemeClr val="accent1">
                        <a:tint val="3000"/>
                      </a:scheme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chemeClr val="accent1">
                          <a:tint val="63000"/>
                          <a:sat val="105000"/>
                        </a:schemeClr>
                      </a:gs>
                      <a:gs pos="90000">
                        <a:schemeClr val="accent1">
                          <a:shade val="50000"/>
                          <a:satMod val="100000"/>
                        </a:schemeClr>
                      </a:gs>
                    </a:gsLst>
                    <a:lin ang="5400000"/>
                  </a:gra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  <a:latin typeface="Arial Black" pitchFamily="34" charset="0"/>
                </a:rPr>
                <a:t>Sieve</a:t>
              </a:r>
              <a:endParaRPr lang="en-US" sz="2400" dirty="0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6248401" y="3733800"/>
            <a:ext cx="2995933" cy="2895600"/>
            <a:chOff x="6248401" y="3733800"/>
            <a:chExt cx="2995933" cy="2895600"/>
          </a:xfrm>
        </p:grpSpPr>
        <p:grpSp>
          <p:nvGrpSpPr>
            <p:cNvPr id="20" name="组合 19"/>
            <p:cNvGrpSpPr/>
            <p:nvPr/>
          </p:nvGrpSpPr>
          <p:grpSpPr>
            <a:xfrm>
              <a:off x="6275251" y="3733800"/>
              <a:ext cx="2969083" cy="2895600"/>
              <a:chOff x="6165326" y="3733800"/>
              <a:chExt cx="2969083" cy="2895600"/>
            </a:xfrm>
          </p:grpSpPr>
          <p:pic>
            <p:nvPicPr>
              <p:cNvPr id="44034" name="Picture 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t="4531" r="75501" b="54654"/>
              <a:stretch>
                <a:fillRect/>
              </a:stretch>
            </p:blipFill>
            <p:spPr bwMode="auto">
              <a:xfrm>
                <a:off x="6172200" y="3792772"/>
                <a:ext cx="2750280" cy="273485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7" name="矩形 36"/>
              <p:cNvSpPr/>
              <p:nvPr/>
            </p:nvSpPr>
            <p:spPr>
              <a:xfrm>
                <a:off x="6165326" y="3733800"/>
                <a:ext cx="2969083" cy="461665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2400" b="1" cap="none" spc="0" dirty="0" smtClean="0">
                    <a:ln w="17780" cmpd="sng">
                      <a:solidFill>
                        <a:schemeClr val="accent1">
                          <a:tint val="3000"/>
                        </a:schemeClr>
                      </a:solidFill>
                      <a:prstDash val="solid"/>
                      <a:miter lim="800000"/>
                    </a:ln>
                    <a:gradFill>
                      <a:gsLst>
                        <a:gs pos="10000">
                          <a:schemeClr val="accent1">
                            <a:tint val="63000"/>
                            <a:sat val="105000"/>
                          </a:schemeClr>
                        </a:gs>
                        <a:gs pos="90000">
                          <a:schemeClr val="accent1">
                            <a:shade val="50000"/>
                            <a:satMod val="100000"/>
                          </a:schemeClr>
                        </a:gs>
                      </a:gsLst>
                      <a:lin ang="5400000"/>
                    </a:gradFill>
                    <a:effectLst>
                      <a:outerShdw blurRad="55000" dist="50800" dir="5400000" algn="tl">
                        <a:srgbClr val="000000">
                          <a:alpha val="33000"/>
                        </a:srgbClr>
                      </a:outerShdw>
                    </a:effectLst>
                    <a:latin typeface="Arial Black" pitchFamily="34" charset="0"/>
                  </a:rPr>
                  <a:t>After Calibration</a:t>
                </a:r>
                <a:endParaRPr lang="zh-CN" altLang="en-US" sz="2400" b="1" cap="none" spc="0" dirty="0">
                  <a:ln w="17780" cmpd="sng">
                    <a:solidFill>
                      <a:schemeClr val="accent1">
                        <a:tint val="3000"/>
                      </a:scheme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chemeClr val="accent1">
                          <a:tint val="63000"/>
                          <a:sat val="105000"/>
                        </a:schemeClr>
                      </a:gs>
                      <a:gs pos="90000">
                        <a:schemeClr val="accent1">
                          <a:shade val="50000"/>
                          <a:satMod val="100000"/>
                        </a:schemeClr>
                      </a:gs>
                    </a:gsLst>
                    <a:lin ang="5400000"/>
                  </a:gra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  <a:latin typeface="Arial Black" pitchFamily="34" charset="0"/>
                </a:endParaRPr>
              </a:p>
            </p:txBody>
          </p:sp>
          <p:sp>
            <p:nvSpPr>
              <p:cNvPr id="19" name="矩形 18"/>
              <p:cNvSpPr/>
              <p:nvPr/>
            </p:nvSpPr>
            <p:spPr>
              <a:xfrm>
                <a:off x="7543800" y="6367790"/>
                <a:ext cx="1276311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100" dirty="0" smtClean="0">
                    <a:solidFill>
                      <a:srgbClr val="002060"/>
                    </a:solidFill>
                  </a:rPr>
                  <a:t>Sieve H. Pos [m]</a:t>
                </a:r>
                <a:endParaRPr lang="en-US" sz="1100" dirty="0"/>
              </a:p>
            </p:txBody>
          </p:sp>
        </p:grpSp>
        <p:sp>
          <p:nvSpPr>
            <p:cNvPr id="22" name="矩形 21"/>
            <p:cNvSpPr/>
            <p:nvPr/>
          </p:nvSpPr>
          <p:spPr>
            <a:xfrm rot="16200000">
              <a:off x="5741050" y="4926951"/>
              <a:ext cx="1276311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 smtClean="0">
                  <a:solidFill>
                    <a:srgbClr val="002060"/>
                  </a:solidFill>
                </a:rPr>
                <a:t>Sieve V. Pos [m]</a:t>
              </a:r>
              <a:endParaRPr lang="en-US" sz="1100" dirty="0"/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5943600" y="1143000"/>
            <a:ext cx="3242875" cy="2847974"/>
            <a:chOff x="5943600" y="1143000"/>
            <a:chExt cx="3242875" cy="2847974"/>
          </a:xfrm>
        </p:grpSpPr>
        <p:grpSp>
          <p:nvGrpSpPr>
            <p:cNvPr id="21" name="组合 20"/>
            <p:cNvGrpSpPr/>
            <p:nvPr/>
          </p:nvGrpSpPr>
          <p:grpSpPr>
            <a:xfrm>
              <a:off x="5943600" y="1143000"/>
              <a:ext cx="3242875" cy="2847974"/>
              <a:chOff x="5833675" y="1143000"/>
              <a:chExt cx="3242875" cy="2847974"/>
            </a:xfrm>
          </p:grpSpPr>
          <p:pic>
            <p:nvPicPr>
              <p:cNvPr id="44033" name="Picture 1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t="3412" r="76244" b="55224"/>
              <a:stretch>
                <a:fillRect/>
              </a:stretch>
            </p:blipFill>
            <p:spPr bwMode="auto">
              <a:xfrm>
                <a:off x="6172200" y="1219200"/>
                <a:ext cx="2667000" cy="27717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6" name="矩形 35"/>
              <p:cNvSpPr/>
              <p:nvPr/>
            </p:nvSpPr>
            <p:spPr>
              <a:xfrm>
                <a:off x="5833675" y="1143000"/>
                <a:ext cx="3242875" cy="461665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2400" b="1" cap="none" spc="0" dirty="0" smtClean="0">
                    <a:ln w="17780" cmpd="sng">
                      <a:solidFill>
                        <a:schemeClr val="accent1">
                          <a:tint val="3000"/>
                        </a:schemeClr>
                      </a:solidFill>
                      <a:prstDash val="solid"/>
                      <a:miter lim="800000"/>
                    </a:ln>
                    <a:gradFill>
                      <a:gsLst>
                        <a:gs pos="10000">
                          <a:schemeClr val="accent1">
                            <a:tint val="63000"/>
                            <a:sat val="105000"/>
                          </a:schemeClr>
                        </a:gs>
                        <a:gs pos="90000">
                          <a:schemeClr val="accent1">
                            <a:shade val="50000"/>
                            <a:satMod val="100000"/>
                          </a:schemeClr>
                        </a:gs>
                      </a:gsLst>
                      <a:lin ang="5400000"/>
                    </a:gradFill>
                    <a:effectLst>
                      <a:outerShdw blurRad="55000" dist="50800" dir="5400000" algn="tl">
                        <a:srgbClr val="000000">
                          <a:alpha val="33000"/>
                        </a:srgbClr>
                      </a:outerShdw>
                    </a:effectLst>
                    <a:latin typeface="Arial Black" pitchFamily="34" charset="0"/>
                  </a:rPr>
                  <a:t>Before Calibration</a:t>
                </a:r>
                <a:endParaRPr lang="zh-CN" altLang="en-US" sz="2400" b="1" cap="none" spc="0" dirty="0">
                  <a:ln w="17780" cmpd="sng">
                    <a:solidFill>
                      <a:schemeClr val="accent1">
                        <a:tint val="3000"/>
                      </a:scheme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chemeClr val="accent1">
                          <a:tint val="63000"/>
                          <a:sat val="105000"/>
                        </a:schemeClr>
                      </a:gs>
                      <a:gs pos="90000">
                        <a:schemeClr val="accent1">
                          <a:shade val="50000"/>
                          <a:satMod val="100000"/>
                        </a:schemeClr>
                      </a:gs>
                    </a:gsLst>
                    <a:lin ang="5400000"/>
                  </a:gra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  <a:latin typeface="Arial Black" pitchFamily="34" charset="0"/>
                </a:endParaRPr>
              </a:p>
            </p:txBody>
          </p:sp>
        </p:grpSp>
        <p:sp>
          <p:nvSpPr>
            <p:cNvPr id="23" name="矩形 22"/>
            <p:cNvSpPr/>
            <p:nvPr/>
          </p:nvSpPr>
          <p:spPr>
            <a:xfrm rot="16200000">
              <a:off x="5741050" y="2412351"/>
              <a:ext cx="1276311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 smtClean="0">
                  <a:solidFill>
                    <a:srgbClr val="002060"/>
                  </a:solidFill>
                </a:rPr>
                <a:t>Sieve V. Pos [m]</a:t>
              </a:r>
              <a:endParaRPr lang="en-US" sz="1100" dirty="0"/>
            </a:p>
          </p:txBody>
        </p:sp>
      </p:grp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914401" y="3810000"/>
            <a:ext cx="7735018" cy="2175294"/>
            <a:chOff x="914401" y="3810000"/>
            <a:chExt cx="7735018" cy="2175294"/>
          </a:xfrm>
        </p:grpSpPr>
        <p:pic>
          <p:nvPicPr>
            <p:cNvPr id="10" name="Picture 1"/>
            <p:cNvPicPr>
              <a:picLocks noChangeAspect="1" noChangeArrowheads="1"/>
            </p:cNvPicPr>
            <p:nvPr/>
          </p:nvPicPr>
          <p:blipFill>
            <a:blip r:embed="rId3" cstate="print"/>
            <a:srcRect l="7818" t="50153" r="9049" b="6197"/>
            <a:stretch>
              <a:fillRect/>
            </a:stretch>
          </p:blipFill>
          <p:spPr bwMode="auto">
            <a:xfrm>
              <a:off x="1066800" y="3810000"/>
              <a:ext cx="7582619" cy="21752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矩形 12"/>
            <p:cNvSpPr/>
            <p:nvPr/>
          </p:nvSpPr>
          <p:spPr>
            <a:xfrm rot="16200000">
              <a:off x="45898" y="4721897"/>
              <a:ext cx="2014005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sz="1200" dirty="0" smtClean="0">
                  <a:solidFill>
                    <a:srgbClr val="002060"/>
                  </a:solidFill>
                </a:rPr>
                <a:t>Offset + Res. [10</a:t>
              </a:r>
              <a:r>
                <a:rPr lang="en-US" sz="1200" baseline="30000" dirty="0" smtClean="0">
                  <a:solidFill>
                    <a:srgbClr val="002060"/>
                  </a:solidFill>
                </a:rPr>
                <a:t>-3</a:t>
              </a:r>
              <a:r>
                <a:rPr lang="en-US" sz="1200" dirty="0" smtClean="0">
                  <a:solidFill>
                    <a:srgbClr val="002060"/>
                  </a:solidFill>
                </a:rPr>
                <a:t>×p</a:t>
              </a:r>
              <a:r>
                <a:rPr lang="en-US" sz="1200" baseline="-25000" dirty="0" smtClean="0">
                  <a:solidFill>
                    <a:srgbClr val="002060"/>
                  </a:solidFill>
                </a:rPr>
                <a:t>0</a:t>
              </a:r>
              <a:r>
                <a:rPr lang="en-US" sz="1200" dirty="0" smtClean="0">
                  <a:solidFill>
                    <a:srgbClr val="002060"/>
                  </a:solidFill>
                </a:rPr>
                <a:t>]</a:t>
              </a:r>
              <a:endParaRPr lang="en-US" sz="1200" dirty="0"/>
            </a:p>
          </p:txBody>
        </p:sp>
      </p:grpSp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3" cstate="print"/>
          <a:srcRect l="3074" t="491" r="9742" b="56363"/>
          <a:stretch>
            <a:fillRect/>
          </a:stretch>
        </p:blipFill>
        <p:spPr bwMode="auto">
          <a:xfrm>
            <a:off x="646981" y="3821502"/>
            <a:ext cx="7952173" cy="2150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457200" y="1295400"/>
            <a:ext cx="8001000" cy="2819399"/>
          </a:xfrm>
        </p:spPr>
        <p:txBody>
          <a:bodyPr>
            <a:normAutofit/>
          </a:bodyPr>
          <a:lstStyle/>
          <a:p>
            <a:r>
              <a:rPr lang="en-US" sz="2000" dirty="0" smtClean="0"/>
              <a:t>Few 10</a:t>
            </a:r>
            <a:r>
              <a:rPr lang="en-US" sz="2000" baseline="30000" dirty="0" smtClean="0"/>
              <a:t>-3</a:t>
            </a:r>
            <a:r>
              <a:rPr lang="en-US" sz="2000" dirty="0" smtClean="0"/>
              <a:t> level </a:t>
            </a:r>
            <a:r>
              <a:rPr lang="en-US" sz="2000" dirty="0" smtClean="0">
                <a:solidFill>
                  <a:schemeClr val="accent1"/>
                </a:solidFill>
              </a:rPr>
              <a:t>good out of box</a:t>
            </a:r>
          </a:p>
          <a:p>
            <a:r>
              <a:rPr lang="en-US" sz="2000" dirty="0" smtClean="0"/>
              <a:t>Calibration</a:t>
            </a:r>
          </a:p>
          <a:p>
            <a:pPr lvl="1"/>
            <a:r>
              <a:rPr lang="en-US" sz="1800" dirty="0" smtClean="0"/>
              <a:t>Select </a:t>
            </a:r>
            <a:r>
              <a:rPr lang="en-US" sz="1800" dirty="0" smtClean="0">
                <a:solidFill>
                  <a:schemeClr val="accent1"/>
                </a:solidFill>
              </a:rPr>
              <a:t>elastic scattered electrons</a:t>
            </a:r>
            <a:r>
              <a:rPr lang="en-US" sz="1800" dirty="0" smtClean="0"/>
              <a:t> events</a:t>
            </a:r>
          </a:p>
          <a:p>
            <a:pPr lvl="1"/>
            <a:r>
              <a:rPr lang="en-US" sz="1800" dirty="0" smtClean="0"/>
              <a:t>Fit </a:t>
            </a:r>
            <a:r>
              <a:rPr lang="en-US" sz="1800" dirty="0" smtClean="0">
                <a:solidFill>
                  <a:schemeClr val="accent1"/>
                </a:solidFill>
              </a:rPr>
              <a:t>reconstructed momentum →elastic calc.</a:t>
            </a:r>
          </a:p>
          <a:p>
            <a:r>
              <a:rPr lang="en-US" sz="2000" dirty="0" smtClean="0"/>
              <a:t>Tested with June data</a:t>
            </a:r>
          </a:p>
          <a:p>
            <a:pPr lvl="1"/>
            <a:r>
              <a:rPr lang="en-US" sz="1800" dirty="0" smtClean="0"/>
              <a:t>0%&lt;=</a:t>
            </a:r>
            <a:r>
              <a:rPr lang="en-US" sz="1800" dirty="0" err="1" smtClean="0"/>
              <a:t>dp</a:t>
            </a:r>
            <a:r>
              <a:rPr lang="en-US" sz="1800" dirty="0" smtClean="0"/>
              <a:t>&lt;=4%</a:t>
            </a:r>
          </a:p>
          <a:p>
            <a:r>
              <a:rPr lang="en-US" sz="2000" dirty="0" smtClean="0"/>
              <a:t>Well developed procedure for full running</a:t>
            </a:r>
          </a:p>
          <a:p>
            <a:endParaRPr lang="en-US" sz="2000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Boson 2010</a:t>
            </a:r>
            <a:endParaRPr 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Jin Huang &lt;jinhuang@mit.edu&gt;</a:t>
            </a:r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Test Run Calibration / Momentum</a:t>
            </a:r>
            <a:endParaRPr lang="en-US" dirty="0"/>
          </a:p>
        </p:txBody>
      </p:sp>
      <p:sp>
        <p:nvSpPr>
          <p:cNvPr id="12" name="矩形 11"/>
          <p:cNvSpPr/>
          <p:nvPr/>
        </p:nvSpPr>
        <p:spPr>
          <a:xfrm>
            <a:off x="5562600" y="6019800"/>
            <a:ext cx="306526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rgbClr val="002060"/>
                </a:solidFill>
              </a:rPr>
              <a:t>(p/p</a:t>
            </a:r>
            <a:r>
              <a:rPr lang="en-US" sz="1200" baseline="-25000" dirty="0" smtClean="0">
                <a:solidFill>
                  <a:srgbClr val="002060"/>
                </a:solidFill>
              </a:rPr>
              <a:t>0</a:t>
            </a:r>
            <a:r>
              <a:rPr lang="en-US" sz="1200" dirty="0" smtClean="0">
                <a:solidFill>
                  <a:srgbClr val="002060"/>
                </a:solidFill>
              </a:rPr>
              <a:t>-1)– elastic angular dependence  </a:t>
            </a:r>
            <a:endParaRPr lang="en-US" sz="1200" dirty="0"/>
          </a:p>
        </p:txBody>
      </p:sp>
      <p:sp>
        <p:nvSpPr>
          <p:cNvPr id="16" name="椭圆形标注 15"/>
          <p:cNvSpPr/>
          <p:nvPr/>
        </p:nvSpPr>
        <p:spPr>
          <a:xfrm>
            <a:off x="6096000" y="3048000"/>
            <a:ext cx="3048000" cy="1295400"/>
          </a:xfrm>
          <a:prstGeom prst="wedgeEllipseCallout">
            <a:avLst>
              <a:gd name="adj1" fmla="val -36068"/>
              <a:gd name="adj2" fmla="val 83143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0101FF"/>
                </a:solidFill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040668"/>
                </a:solidFill>
              </a:rPr>
              <a:t>One elastic peak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040668"/>
                </a:solidFill>
              </a:rPr>
              <a:t> scan p</a:t>
            </a:r>
            <a:r>
              <a:rPr lang="en-US" baseline="-25000" dirty="0" smtClean="0">
                <a:solidFill>
                  <a:srgbClr val="040668"/>
                </a:solidFill>
              </a:rPr>
              <a:t>0</a:t>
            </a:r>
            <a:r>
              <a:rPr lang="en-US" dirty="0" smtClean="0">
                <a:solidFill>
                  <a:srgbClr val="040668"/>
                </a:solidFill>
              </a:rPr>
              <a:t> to </a:t>
            </a:r>
            <a:r>
              <a:rPr lang="en-US" dirty="0" err="1" smtClean="0">
                <a:solidFill>
                  <a:srgbClr val="040668"/>
                </a:solidFill>
              </a:rPr>
              <a:t>calib</a:t>
            </a:r>
            <a:r>
              <a:rPr lang="en-US" dirty="0" smtClean="0">
                <a:solidFill>
                  <a:srgbClr val="040668"/>
                </a:solidFill>
              </a:rPr>
              <a:t>. Full acceptance</a:t>
            </a:r>
          </a:p>
          <a:p>
            <a:pPr algn="ctr"/>
            <a:endParaRPr lang="en-US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Not included in test run</a:t>
            </a:r>
          </a:p>
          <a:p>
            <a:pPr lvl="1"/>
            <a:r>
              <a:rPr lang="en-US" dirty="0" smtClean="0"/>
              <a:t>Old optics target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Calibration method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Separated foil target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Each foil form a stripe on 2D plot</a:t>
            </a:r>
          </a:p>
          <a:p>
            <a:pPr lvl="2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Horizontal angle</a:t>
            </a:r>
          </a:p>
          <a:p>
            <a:pPr lvl="2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Horizontal position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Calibration</a:t>
            </a:r>
          </a:p>
          <a:p>
            <a:pPr lvl="2"/>
            <a:r>
              <a:rPr lang="en-US" dirty="0" smtClean="0">
                <a:solidFill>
                  <a:srgbClr val="7030A0"/>
                </a:solidFill>
              </a:rPr>
              <a:t>Select each stripe</a:t>
            </a:r>
          </a:p>
          <a:p>
            <a:pPr lvl="2"/>
            <a:r>
              <a:rPr lang="en-US" dirty="0" smtClean="0">
                <a:solidFill>
                  <a:srgbClr val="7030A0"/>
                </a:solidFill>
              </a:rPr>
              <a:t>Fit towards</a:t>
            </a:r>
            <a:br>
              <a:rPr lang="en-US" dirty="0" smtClean="0">
                <a:solidFill>
                  <a:srgbClr val="7030A0"/>
                </a:solidFill>
              </a:rPr>
            </a:br>
            <a:r>
              <a:rPr lang="en-US" dirty="0" smtClean="0">
                <a:solidFill>
                  <a:srgbClr val="7030A0"/>
                </a:solidFill>
              </a:rPr>
              <a:t>surveyed foil location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Boson 2010</a:t>
            </a:r>
            <a:endParaRPr 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Jin Huang &lt;jinhuang@mit.edu&gt;</a:t>
            </a:r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Calibration / Vertex</a:t>
            </a:r>
            <a:endParaRPr lang="en-US" dirty="0"/>
          </a:p>
        </p:txBody>
      </p:sp>
      <p:grpSp>
        <p:nvGrpSpPr>
          <p:cNvPr id="42" name="组合 41"/>
          <p:cNvGrpSpPr/>
          <p:nvPr/>
        </p:nvGrpSpPr>
        <p:grpSpPr>
          <a:xfrm>
            <a:off x="5998562" y="762000"/>
            <a:ext cx="2780215" cy="2963242"/>
            <a:chOff x="6126525" y="3818559"/>
            <a:chExt cx="2780215" cy="2963242"/>
          </a:xfrm>
        </p:grpSpPr>
        <p:sp>
          <p:nvSpPr>
            <p:cNvPr id="8" name="流程图: 直接访问存储器 7"/>
            <p:cNvSpPr/>
            <p:nvPr/>
          </p:nvSpPr>
          <p:spPr>
            <a:xfrm rot="2701415">
              <a:off x="6345835" y="4240252"/>
              <a:ext cx="548274" cy="986893"/>
            </a:xfrm>
            <a:prstGeom prst="flowChartMagneticDrum">
              <a:avLst/>
            </a:prstGeom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cxnSp>
          <p:nvCxnSpPr>
            <p:cNvPr id="13" name="直接箭头连接符 12"/>
            <p:cNvCxnSpPr/>
            <p:nvPr/>
          </p:nvCxnSpPr>
          <p:spPr>
            <a:xfrm rot="10800000">
              <a:off x="6719582" y="4915950"/>
              <a:ext cx="1281420" cy="951457"/>
            </a:xfrm>
            <a:prstGeom prst="straightConnector1">
              <a:avLst/>
            </a:prstGeom>
            <a:ln>
              <a:solidFill>
                <a:srgbClr val="D67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箭头连接符 26"/>
            <p:cNvCxnSpPr/>
            <p:nvPr/>
          </p:nvCxnSpPr>
          <p:spPr>
            <a:xfrm rot="10800000">
              <a:off x="6781800" y="4800600"/>
              <a:ext cx="1214870" cy="649738"/>
            </a:xfrm>
            <a:prstGeom prst="straightConnector1">
              <a:avLst/>
            </a:prstGeom>
            <a:ln>
              <a:solidFill>
                <a:srgbClr val="D67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箭头连接符 31"/>
            <p:cNvCxnSpPr/>
            <p:nvPr/>
          </p:nvCxnSpPr>
          <p:spPr>
            <a:xfrm rot="10800000">
              <a:off x="6629401" y="5029201"/>
              <a:ext cx="1371601" cy="1219201"/>
            </a:xfrm>
            <a:prstGeom prst="straightConnector1">
              <a:avLst/>
            </a:prstGeom>
            <a:ln>
              <a:solidFill>
                <a:srgbClr val="D67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箭头连接符 34"/>
            <p:cNvCxnSpPr/>
            <p:nvPr/>
          </p:nvCxnSpPr>
          <p:spPr>
            <a:xfrm rot="10800000">
              <a:off x="6858000" y="4724400"/>
              <a:ext cx="1143000" cy="381000"/>
            </a:xfrm>
            <a:prstGeom prst="straightConnector1">
              <a:avLst/>
            </a:prstGeom>
            <a:ln>
              <a:solidFill>
                <a:srgbClr val="D67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箭头连接符 9"/>
            <p:cNvCxnSpPr/>
            <p:nvPr/>
          </p:nvCxnSpPr>
          <p:spPr>
            <a:xfrm rot="5400000" flipH="1" flipV="1">
              <a:off x="6830020" y="5599138"/>
              <a:ext cx="2353642" cy="11683"/>
            </a:xfrm>
            <a:prstGeom prst="straightConnector1">
              <a:avLst/>
            </a:prstGeom>
            <a:ln w="34925" cmpd="sng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6833563" y="3818559"/>
              <a:ext cx="1002220" cy="5626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>
                  <a:solidFill>
                    <a:srgbClr val="00B050"/>
                  </a:solidFill>
                </a:rPr>
                <a:t>Septum</a:t>
              </a:r>
            </a:p>
            <a:p>
              <a:r>
                <a:rPr lang="en-US" altLang="zh-CN" dirty="0" smtClean="0">
                  <a:solidFill>
                    <a:srgbClr val="00B050"/>
                  </a:solidFill>
                </a:rPr>
                <a:t>Entrance</a:t>
              </a:r>
              <a:endParaRPr lang="zh-CN" altLang="en-US" sz="2400" dirty="0">
                <a:solidFill>
                  <a:srgbClr val="00B050"/>
                </a:solidFill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8018942" y="4438166"/>
              <a:ext cx="744059" cy="34830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000" dirty="0" smtClean="0">
                  <a:solidFill>
                    <a:srgbClr val="C00000"/>
                  </a:solidFill>
                </a:rPr>
                <a:t>Beam</a:t>
              </a:r>
              <a:endParaRPr lang="zh-CN" altLang="en-US" sz="2400" dirty="0">
                <a:solidFill>
                  <a:srgbClr val="C00000"/>
                </a:solidFill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8128963" y="5723559"/>
              <a:ext cx="777777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 smtClean="0">
                  <a:solidFill>
                    <a:schemeClr val="accent1"/>
                  </a:solidFill>
                </a:rPr>
                <a:t>Foil</a:t>
              </a:r>
            </a:p>
            <a:p>
              <a:r>
                <a:rPr lang="en-US" altLang="zh-CN" sz="1600" dirty="0" smtClean="0">
                  <a:solidFill>
                    <a:schemeClr val="accent1"/>
                  </a:solidFill>
                </a:rPr>
                <a:t>target</a:t>
              </a:r>
              <a:endParaRPr lang="zh-CN" altLang="en-US" sz="2400" dirty="0">
                <a:solidFill>
                  <a:schemeClr val="accent1"/>
                </a:solidFill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7366963" y="5190159"/>
              <a:ext cx="296118" cy="2679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400" dirty="0" smtClean="0">
                  <a:solidFill>
                    <a:srgbClr val="D67000"/>
                  </a:solidFill>
                </a:rPr>
                <a:t>e’</a:t>
              </a:r>
              <a:endParaRPr lang="zh-CN" altLang="en-US" sz="2000" dirty="0">
                <a:solidFill>
                  <a:srgbClr val="D67000"/>
                </a:solidFill>
              </a:endParaRPr>
            </a:p>
          </p:txBody>
        </p:sp>
        <p:cxnSp>
          <p:nvCxnSpPr>
            <p:cNvPr id="22" name="直接连接符 21"/>
            <p:cNvCxnSpPr/>
            <p:nvPr/>
          </p:nvCxnSpPr>
          <p:spPr>
            <a:xfrm>
              <a:off x="7848600" y="5486400"/>
              <a:ext cx="304800" cy="0"/>
            </a:xfrm>
            <a:prstGeom prst="line">
              <a:avLst/>
            </a:prstGeom>
            <a:ln w="349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>
              <a:off x="7848600" y="5867400"/>
              <a:ext cx="304800" cy="0"/>
            </a:xfrm>
            <a:prstGeom prst="line">
              <a:avLst/>
            </a:prstGeom>
            <a:ln w="349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>
              <a:off x="7848600" y="6248400"/>
              <a:ext cx="304800" cy="0"/>
            </a:xfrm>
            <a:prstGeom prst="line">
              <a:avLst/>
            </a:prstGeom>
            <a:ln w="349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>
              <a:off x="7848600" y="5105400"/>
              <a:ext cx="304800" cy="0"/>
            </a:xfrm>
            <a:prstGeom prst="line">
              <a:avLst/>
            </a:prstGeom>
            <a:ln w="349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334" t="36204" r="15417"/>
          <a:stretch>
            <a:fillRect/>
          </a:stretch>
        </p:blipFill>
        <p:spPr bwMode="auto">
          <a:xfrm>
            <a:off x="4191000" y="3678153"/>
            <a:ext cx="4781725" cy="2798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矩形 43"/>
          <p:cNvSpPr/>
          <p:nvPr/>
        </p:nvSpPr>
        <p:spPr>
          <a:xfrm>
            <a:off x="4272870" y="3385021"/>
            <a:ext cx="3307316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Each foil shown as a </a:t>
            </a:r>
            <a:r>
              <a:rPr lang="en-US" altLang="zh-CN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stripe </a:t>
            </a:r>
            <a:endParaRPr lang="zh-CN" altLang="en-US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4343400" y="4897353"/>
            <a:ext cx="214033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Calibrated vertex</a:t>
            </a:r>
            <a:endParaRPr lang="zh-CN" altLang="en-US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5241022" y="6217424"/>
            <a:ext cx="38619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Vertex z [m], E06010 data @ 16º</a:t>
            </a:r>
            <a:endParaRPr lang="en-US" dirty="0"/>
          </a:p>
        </p:txBody>
      </p:sp>
      <p:sp>
        <p:nvSpPr>
          <p:cNvPr id="29" name="矩形 28"/>
          <p:cNvSpPr/>
          <p:nvPr/>
        </p:nvSpPr>
        <p:spPr>
          <a:xfrm>
            <a:off x="7315200" y="5300246"/>
            <a:ext cx="612668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CC3399"/>
                </a:solidFill>
              </a:rPr>
              <a:t>7cm</a:t>
            </a:r>
          </a:p>
        </p:txBody>
      </p:sp>
      <p:cxnSp>
        <p:nvCxnSpPr>
          <p:cNvPr id="31" name="直接箭头连接符 30"/>
          <p:cNvCxnSpPr/>
          <p:nvPr/>
        </p:nvCxnSpPr>
        <p:spPr>
          <a:xfrm>
            <a:off x="7285839" y="5332412"/>
            <a:ext cx="641757" cy="1588"/>
          </a:xfrm>
          <a:prstGeom prst="straightConnector1">
            <a:avLst/>
          </a:prstGeom>
          <a:ln>
            <a:solidFill>
              <a:srgbClr val="CC3399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1338072"/>
          </a:xfrm>
        </p:spPr>
        <p:txBody>
          <a:bodyPr/>
          <a:lstStyle/>
          <a:p>
            <a:r>
              <a:rPr lang="en-US" dirty="0" smtClean="0"/>
              <a:t>Multi-array target </a:t>
            </a:r>
          </a:p>
          <a:p>
            <a:pPr lvl="1"/>
            <a:r>
              <a:rPr lang="en-US" dirty="0" smtClean="0"/>
              <a:t>Significantly </a:t>
            </a:r>
            <a:r>
              <a:rPr lang="en-US" dirty="0" smtClean="0">
                <a:solidFill>
                  <a:schemeClr val="accent1"/>
                </a:solidFill>
              </a:rPr>
              <a:t>improve foil separation </a:t>
            </a:r>
            <a:r>
              <a:rPr lang="en-US" dirty="0" smtClean="0"/>
              <a:t>during </a:t>
            </a:r>
            <a:r>
              <a:rPr lang="en-US" dirty="0" err="1" smtClean="0"/>
              <a:t>calib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Enough foils for </a:t>
            </a:r>
            <a:r>
              <a:rPr lang="en-US" dirty="0" smtClean="0">
                <a:solidFill>
                  <a:schemeClr val="accent1"/>
                </a:solidFill>
              </a:rPr>
              <a:t>reliable interpolation 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Boson 2010</a:t>
            </a:r>
            <a:endParaRPr 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Jin Huang &lt;jinhuang@mit.edu&gt;</a:t>
            </a:r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Full running optics target design</a:t>
            </a:r>
            <a:endParaRPr lang="en-US" dirty="0"/>
          </a:p>
        </p:txBody>
      </p:sp>
      <p:pic>
        <p:nvPicPr>
          <p:cNvPr id="1026" name="Picture 2" descr="E:\My Documents\my file\JLab\meeting\2010.09.20 Boson 2010\FoilTarget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209800" y="3200400"/>
            <a:ext cx="6428568" cy="2847889"/>
          </a:xfrm>
          <a:prstGeom prst="rect">
            <a:avLst/>
          </a:prstGeom>
          <a:noFill/>
        </p:spPr>
      </p:pic>
      <p:grpSp>
        <p:nvGrpSpPr>
          <p:cNvPr id="19" name="组合 18"/>
          <p:cNvGrpSpPr/>
          <p:nvPr/>
        </p:nvGrpSpPr>
        <p:grpSpPr>
          <a:xfrm>
            <a:off x="2502715" y="3806505"/>
            <a:ext cx="5845031" cy="966131"/>
            <a:chOff x="2502715" y="3806505"/>
            <a:chExt cx="5845031" cy="966131"/>
          </a:xfrm>
        </p:grpSpPr>
        <p:cxnSp>
          <p:nvCxnSpPr>
            <p:cNvPr id="9" name="直接连接符 8"/>
            <p:cNvCxnSpPr/>
            <p:nvPr/>
          </p:nvCxnSpPr>
          <p:spPr>
            <a:xfrm rot="5400000">
              <a:off x="2197915" y="4138568"/>
              <a:ext cx="609600" cy="0"/>
            </a:xfrm>
            <a:prstGeom prst="line">
              <a:avLst/>
            </a:prstGeom>
            <a:ln w="3492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 rot="5400000">
              <a:off x="2927758" y="4440572"/>
              <a:ext cx="609600" cy="0"/>
            </a:xfrm>
            <a:prstGeom prst="line">
              <a:avLst/>
            </a:prstGeom>
            <a:ln w="3492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 rot="5400000">
              <a:off x="3652707" y="4122489"/>
              <a:ext cx="609600" cy="0"/>
            </a:xfrm>
            <a:prstGeom prst="line">
              <a:avLst/>
            </a:prstGeom>
            <a:ln w="3492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 rot="5400000">
              <a:off x="4383948" y="4467836"/>
              <a:ext cx="609600" cy="0"/>
            </a:xfrm>
            <a:prstGeom prst="line">
              <a:avLst/>
            </a:prstGeom>
            <a:ln w="3492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 rot="5400000">
              <a:off x="5845030" y="4142064"/>
              <a:ext cx="609600" cy="0"/>
            </a:xfrm>
            <a:prstGeom prst="line">
              <a:avLst/>
            </a:prstGeom>
            <a:ln w="3492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 rot="5400000">
              <a:off x="6576270" y="4437077"/>
              <a:ext cx="609600" cy="0"/>
            </a:xfrm>
            <a:prstGeom prst="line">
              <a:avLst/>
            </a:prstGeom>
            <a:ln w="3492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 rot="5400000">
              <a:off x="7307511" y="4111305"/>
              <a:ext cx="609600" cy="0"/>
            </a:xfrm>
            <a:prstGeom prst="line">
              <a:avLst/>
            </a:prstGeom>
            <a:ln w="3492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 rot="5400000">
              <a:off x="8042946" y="4425193"/>
              <a:ext cx="609600" cy="0"/>
            </a:xfrm>
            <a:prstGeom prst="line">
              <a:avLst/>
            </a:prstGeom>
            <a:ln w="3492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组合 23"/>
          <p:cNvGrpSpPr/>
          <p:nvPr/>
        </p:nvGrpSpPr>
        <p:grpSpPr>
          <a:xfrm>
            <a:off x="604873" y="3682767"/>
            <a:ext cx="8158127" cy="369332"/>
            <a:chOff x="604873" y="3657600"/>
            <a:chExt cx="8158127" cy="369332"/>
          </a:xfrm>
        </p:grpSpPr>
        <p:cxnSp>
          <p:nvCxnSpPr>
            <p:cNvPr id="18" name="直接箭头连接符 17"/>
            <p:cNvCxnSpPr/>
            <p:nvPr/>
          </p:nvCxnSpPr>
          <p:spPr>
            <a:xfrm>
              <a:off x="685800" y="3962400"/>
              <a:ext cx="8077200" cy="1588"/>
            </a:xfrm>
            <a:prstGeom prst="straightConnector1">
              <a:avLst/>
            </a:prstGeom>
            <a:ln w="22225">
              <a:solidFill>
                <a:srgbClr val="FA7406"/>
              </a:solidFill>
              <a:prstDash val="lgDash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矩形 20"/>
            <p:cNvSpPr/>
            <p:nvPr/>
          </p:nvSpPr>
          <p:spPr>
            <a:xfrm>
              <a:off x="604873" y="3657600"/>
              <a:ext cx="147348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rgbClr val="FA7406"/>
                  </a:solidFill>
                </a:rPr>
                <a:t>Foil Array 1</a:t>
              </a:r>
              <a:endParaRPr lang="en-US" dirty="0">
                <a:solidFill>
                  <a:srgbClr val="FA7406"/>
                </a:solidFill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604873" y="4267200"/>
            <a:ext cx="8158127" cy="369332"/>
            <a:chOff x="604873" y="4267200"/>
            <a:chExt cx="8158127" cy="369332"/>
          </a:xfrm>
        </p:grpSpPr>
        <p:cxnSp>
          <p:nvCxnSpPr>
            <p:cNvPr id="20" name="直接箭头连接符 19"/>
            <p:cNvCxnSpPr/>
            <p:nvPr/>
          </p:nvCxnSpPr>
          <p:spPr>
            <a:xfrm>
              <a:off x="685800" y="4572000"/>
              <a:ext cx="8077200" cy="1588"/>
            </a:xfrm>
            <a:prstGeom prst="straightConnector1">
              <a:avLst/>
            </a:prstGeom>
            <a:ln w="22225">
              <a:solidFill>
                <a:srgbClr val="FA7406"/>
              </a:solidFill>
              <a:prstDash val="lgDash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矩形 21"/>
            <p:cNvSpPr/>
            <p:nvPr/>
          </p:nvSpPr>
          <p:spPr>
            <a:xfrm>
              <a:off x="604873" y="4267200"/>
              <a:ext cx="147348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rgbClr val="FA7406"/>
                  </a:solidFill>
                </a:rPr>
                <a:t>Foil Array 2</a:t>
              </a:r>
              <a:endParaRPr lang="en-US" dirty="0">
                <a:solidFill>
                  <a:srgbClr val="FA7406"/>
                </a:solidFill>
              </a:endParaRPr>
            </a:p>
          </p:txBody>
        </p:sp>
      </p:grpSp>
      <p:sp>
        <p:nvSpPr>
          <p:cNvPr id="23" name="矩形 22"/>
          <p:cNvSpPr/>
          <p:nvPr/>
        </p:nvSpPr>
        <p:spPr>
          <a:xfrm>
            <a:off x="7010400" y="2895600"/>
            <a:ext cx="15872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Carbon Foils</a:t>
            </a:r>
            <a:endParaRPr lang="en-US" dirty="0">
              <a:solidFill>
                <a:srgbClr val="7030A0"/>
              </a:solidFill>
            </a:endParaRPr>
          </a:p>
        </p:txBody>
      </p:sp>
      <p:cxnSp>
        <p:nvCxnSpPr>
          <p:cNvPr id="27" name="直接箭头连接符 26"/>
          <p:cNvCxnSpPr/>
          <p:nvPr/>
        </p:nvCxnSpPr>
        <p:spPr>
          <a:xfrm rot="5400000">
            <a:off x="7353302" y="3467102"/>
            <a:ext cx="609598" cy="76198"/>
          </a:xfrm>
          <a:prstGeom prst="straightConnector1">
            <a:avLst/>
          </a:prstGeom>
          <a:ln w="2222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99567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Two part optics reconstruction</a:t>
            </a:r>
          </a:p>
          <a:p>
            <a:pPr marL="850392" lvl="1" indent="-457200">
              <a:buFont typeface="+mj-lt"/>
              <a:buAutoNum type="arabicPeriod"/>
            </a:pPr>
            <a:r>
              <a:rPr lang="en-US" sz="2000" dirty="0" smtClean="0"/>
              <a:t>Approximate target variable </a:t>
            </a:r>
            <a:r>
              <a:rPr lang="en-US" sz="2000" dirty="0" smtClean="0">
                <a:solidFill>
                  <a:schemeClr val="accent1"/>
                </a:solidFill>
              </a:rPr>
              <a:t>with ideal beam</a:t>
            </a:r>
          </a:p>
          <a:p>
            <a:pPr marL="850392" lvl="1" indent="-457200">
              <a:buFont typeface="+mj-lt"/>
              <a:buAutoNum type="arabicPeriod"/>
            </a:pPr>
            <a:r>
              <a:rPr lang="en-US" sz="2000" dirty="0" smtClean="0"/>
              <a:t>Apply </a:t>
            </a:r>
            <a:r>
              <a:rPr lang="en-US" sz="2000" dirty="0" smtClean="0">
                <a:solidFill>
                  <a:schemeClr val="accent1"/>
                </a:solidFill>
              </a:rPr>
              <a:t>correction with beam location</a:t>
            </a:r>
          </a:p>
          <a:p>
            <a:r>
              <a:rPr lang="en-US" sz="2400" dirty="0" smtClean="0"/>
              <a:t>Leading beam correction on 3D momentum</a:t>
            </a:r>
          </a:p>
          <a:p>
            <a:pPr lvl="1"/>
            <a:r>
              <a:rPr lang="en-US" sz="2000" dirty="0" smtClean="0">
                <a:solidFill>
                  <a:schemeClr val="accent1"/>
                </a:solidFill>
              </a:rPr>
              <a:t>0.5mrad on vertical angle </a:t>
            </a:r>
            <a:r>
              <a:rPr lang="en-US" sz="1600" dirty="0" smtClean="0"/>
              <a:t>/ 1mm </a:t>
            </a:r>
            <a:r>
              <a:rPr lang="en-US" sz="1600" dirty="0" smtClean="0">
                <a:solidFill>
                  <a:schemeClr val="accent4">
                    <a:lumMod val="50000"/>
                  </a:schemeClr>
                </a:solidFill>
              </a:rPr>
              <a:t>vertical beam shift</a:t>
            </a:r>
          </a:p>
          <a:p>
            <a:pPr lvl="1"/>
            <a:r>
              <a:rPr lang="en-US" sz="2000" dirty="0" smtClean="0">
                <a:solidFill>
                  <a:schemeClr val="accent1"/>
                </a:solidFill>
              </a:rPr>
              <a:t>0.2×10</a:t>
            </a:r>
            <a:r>
              <a:rPr lang="en-US" sz="2000" baseline="30000" dirty="0" smtClean="0">
                <a:solidFill>
                  <a:schemeClr val="accent1"/>
                </a:solidFill>
              </a:rPr>
              <a:t>-3</a:t>
            </a:r>
            <a:r>
              <a:rPr lang="en-US" sz="2000" dirty="0" smtClean="0">
                <a:solidFill>
                  <a:schemeClr val="accent1"/>
                </a:solidFill>
              </a:rPr>
              <a:t> on </a:t>
            </a:r>
            <a:r>
              <a:rPr lang="en-US" sz="2000" dirty="0" err="1" smtClean="0">
                <a:solidFill>
                  <a:schemeClr val="accent1"/>
                </a:solidFill>
              </a:rPr>
              <a:t>dp</a:t>
            </a:r>
            <a:r>
              <a:rPr lang="en-US" sz="2000" dirty="0" smtClean="0">
                <a:solidFill>
                  <a:schemeClr val="accent1"/>
                </a:solidFill>
              </a:rPr>
              <a:t> </a:t>
            </a:r>
            <a:r>
              <a:rPr lang="en-US" sz="1600" dirty="0" smtClean="0"/>
              <a:t>/ 1mm </a:t>
            </a:r>
            <a:r>
              <a:rPr lang="en-US" sz="1600" dirty="0" smtClean="0">
                <a:solidFill>
                  <a:schemeClr val="accent4">
                    <a:lumMod val="50000"/>
                  </a:schemeClr>
                </a:solidFill>
              </a:rPr>
              <a:t>vertical beam shift</a:t>
            </a:r>
          </a:p>
          <a:p>
            <a:pPr lvl="1"/>
            <a:r>
              <a:rPr lang="en-US" sz="2000" dirty="0" smtClean="0">
                <a:solidFill>
                  <a:schemeClr val="accent1"/>
                </a:solidFill>
              </a:rPr>
              <a:t>0.04mrad on horizontal</a:t>
            </a: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accent1"/>
                </a:solidFill>
              </a:rPr>
              <a:t>angle </a:t>
            </a:r>
            <a:r>
              <a:rPr lang="en-US" sz="1600" dirty="0" smtClean="0"/>
              <a:t>/ 1mm </a:t>
            </a:r>
            <a:r>
              <a:rPr lang="en-US" sz="1600" dirty="0" smtClean="0">
                <a:solidFill>
                  <a:schemeClr val="accent4">
                    <a:lumMod val="50000"/>
                  </a:schemeClr>
                </a:solidFill>
              </a:rPr>
              <a:t>vertical beam shift</a:t>
            </a:r>
            <a:endParaRPr lang="en-US" sz="2000" dirty="0" smtClean="0"/>
          </a:p>
          <a:p>
            <a:pPr lvl="1"/>
            <a:r>
              <a:rPr lang="en-US" sz="2000" dirty="0" smtClean="0"/>
              <a:t>Rest correlation are 2</a:t>
            </a:r>
            <a:r>
              <a:rPr lang="en-US" sz="2000" baseline="30000" dirty="0" smtClean="0"/>
              <a:t>nd</a:t>
            </a:r>
            <a:r>
              <a:rPr lang="en-US" sz="2000" dirty="0" smtClean="0"/>
              <a:t> order or higher </a:t>
            </a:r>
          </a:p>
          <a:p>
            <a:r>
              <a:rPr lang="en-US" sz="2400" dirty="0" smtClean="0"/>
              <a:t>Calibrating the correction coefficients</a:t>
            </a:r>
          </a:p>
          <a:p>
            <a:pPr lvl="1"/>
            <a:r>
              <a:rPr lang="en-US" sz="2000" dirty="0" smtClean="0"/>
              <a:t>Theory calc. : </a:t>
            </a:r>
            <a:r>
              <a:rPr lang="en-US" sz="2000" u="sng" dirty="0" smtClean="0"/>
              <a:t>2009 Hall A Analysis Workshop talk</a:t>
            </a:r>
          </a:p>
          <a:p>
            <a:pPr lvl="1"/>
            <a:r>
              <a:rPr lang="en-US" sz="2000" dirty="0" smtClean="0"/>
              <a:t>Fit from data </a:t>
            </a:r>
          </a:p>
          <a:p>
            <a:pPr lvl="1"/>
            <a:r>
              <a:rPr lang="en-US" sz="2000" dirty="0" smtClean="0">
                <a:solidFill>
                  <a:srgbClr val="D67000"/>
                </a:solidFill>
              </a:rPr>
              <a:t>Consistency between methods (tested w/o septum)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Boson 2010</a:t>
            </a:r>
            <a:endParaRPr 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Jin Huang &lt;jinhuang@mit.edu&gt;</a:t>
            </a:r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 Correction</a:t>
            </a:r>
            <a:endParaRPr lang="en-US" dirty="0"/>
          </a:p>
        </p:txBody>
      </p:sp>
      <p:sp>
        <p:nvSpPr>
          <p:cNvPr id="7" name="矩形 6"/>
          <p:cNvSpPr/>
          <p:nvPr/>
        </p:nvSpPr>
        <p:spPr>
          <a:xfrm>
            <a:off x="381000" y="2590800"/>
            <a:ext cx="8153400" cy="3276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Lots of </a:t>
            </a:r>
            <a:r>
              <a:rPr lang="en-US" dirty="0" smtClean="0">
                <a:solidFill>
                  <a:schemeClr val="accent1"/>
                </a:solidFill>
              </a:rPr>
              <a:t>experience from test run</a:t>
            </a:r>
          </a:p>
          <a:p>
            <a:r>
              <a:rPr lang="en-US" dirty="0" smtClean="0"/>
              <a:t>Optics data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Two data sets</a:t>
            </a:r>
            <a:r>
              <a:rPr lang="en-US" dirty="0" smtClean="0"/>
              <a:t>: 5.0º @ 1pass, 5.5º @ 2pass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Each HRS</a:t>
            </a:r>
            <a:r>
              <a:rPr lang="en-US" dirty="0" smtClean="0"/>
              <a:t>, data taken separately (septum mod)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Elastic scan </a:t>
            </a:r>
            <a:r>
              <a:rPr lang="en-US" dirty="0" smtClean="0"/>
              <a:t>on 2 carbon foils arrays, w/ sieve</a:t>
            </a:r>
          </a:p>
          <a:p>
            <a:pPr lvl="2"/>
            <a:r>
              <a:rPr lang="en-US" dirty="0" smtClean="0"/>
              <a:t>7 mom. point: 0%, ±2%, ±3%, ±4% relative to central p</a:t>
            </a:r>
            <a:r>
              <a:rPr lang="en-US" baseline="-25000" dirty="0" smtClean="0"/>
              <a:t>0</a:t>
            </a:r>
          </a:p>
          <a:p>
            <a:pPr lvl="2"/>
            <a:r>
              <a:rPr lang="en-US" dirty="0" smtClean="0">
                <a:solidFill>
                  <a:srgbClr val="D67000"/>
                </a:solidFill>
              </a:rPr>
              <a:t>Momentum and angular calibration</a:t>
            </a:r>
            <a:endParaRPr lang="en-US" baseline="-25000" dirty="0" smtClean="0">
              <a:solidFill>
                <a:srgbClr val="D67000"/>
              </a:solidFill>
            </a:endParaRP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Inelastic run </a:t>
            </a:r>
            <a:r>
              <a:rPr lang="en-US" dirty="0" smtClean="0"/>
              <a:t>on 2 carbon arrays, w/o sieve</a:t>
            </a:r>
            <a:endParaRPr lang="en-US" baseline="-25000" dirty="0" smtClean="0"/>
          </a:p>
          <a:p>
            <a:pPr lvl="2"/>
            <a:r>
              <a:rPr lang="en-US" dirty="0" smtClean="0">
                <a:solidFill>
                  <a:srgbClr val="D67000"/>
                </a:solidFill>
              </a:rPr>
              <a:t>Vertex calibration</a:t>
            </a:r>
          </a:p>
          <a:p>
            <a:pPr lvl="1"/>
            <a:r>
              <a:rPr lang="en-US" dirty="0" smtClean="0"/>
              <a:t>+ beam correction check</a:t>
            </a:r>
            <a:endParaRPr lang="en-US" baseline="-25000" dirty="0" smtClean="0">
              <a:solidFill>
                <a:srgbClr val="D67000"/>
              </a:solidFill>
            </a:endParaRPr>
          </a:p>
          <a:p>
            <a:r>
              <a:rPr lang="en-US" dirty="0" smtClean="0"/>
              <a:t>Beam time</a:t>
            </a:r>
          </a:p>
          <a:p>
            <a:pPr lvl="1"/>
            <a:r>
              <a:rPr lang="en-US" dirty="0" smtClean="0"/>
              <a:t>2× (2×~1Shift+Conf. Change) </a:t>
            </a:r>
            <a:r>
              <a:rPr lang="en-US" u="sng" dirty="0" smtClean="0">
                <a:solidFill>
                  <a:srgbClr val="D67000"/>
                </a:solidFill>
              </a:rPr>
              <a:t>≲ 2 day</a:t>
            </a:r>
            <a:endParaRPr lang="en-US" u="sng" dirty="0">
              <a:solidFill>
                <a:srgbClr val="D67000"/>
              </a:solidFill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Boson 2010</a:t>
            </a:r>
            <a:endParaRPr 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Jin Huang &lt;jinhuang@mit.edu&gt;</a:t>
            </a:r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Optics for full scale running</a:t>
            </a:r>
            <a:endParaRPr lang="en-US" dirty="0"/>
          </a:p>
        </p:txBody>
      </p:sp>
      <p:sp>
        <p:nvSpPr>
          <p:cNvPr id="7" name="矩形 6"/>
          <p:cNvSpPr/>
          <p:nvPr/>
        </p:nvSpPr>
        <p:spPr>
          <a:xfrm>
            <a:off x="381000" y="1905000"/>
            <a:ext cx="8153400" cy="32004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919472"/>
          </a:xfrm>
        </p:spPr>
        <p:txBody>
          <a:bodyPr>
            <a:normAutofit/>
          </a:bodyPr>
          <a:lstStyle/>
          <a:p>
            <a:r>
              <a:rPr lang="en-US" dirty="0" smtClean="0"/>
              <a:t>APEX HRS spectrometers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r>
              <a:rPr lang="en-US" dirty="0" smtClean="0">
                <a:solidFill>
                  <a:srgbClr val="D67000"/>
                </a:solidFill>
              </a:rPr>
              <a:t>Resolution of diff. between H. angle dominants </a:t>
            </a:r>
            <a:r>
              <a:rPr lang="el-GR" dirty="0" smtClean="0">
                <a:solidFill>
                  <a:srgbClr val="D67000"/>
                </a:solidFill>
              </a:rPr>
              <a:t>δ</a:t>
            </a:r>
            <a:r>
              <a:rPr lang="en-US" dirty="0" smtClean="0">
                <a:solidFill>
                  <a:srgbClr val="D67000"/>
                </a:solidFill>
              </a:rPr>
              <a:t>m </a:t>
            </a:r>
          </a:p>
          <a:p>
            <a:r>
              <a:rPr lang="en-US" dirty="0" smtClean="0"/>
              <a:t>June test run 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Optics calibration precision (point to point)</a:t>
            </a:r>
          </a:p>
          <a:p>
            <a:pPr lvl="2"/>
            <a:r>
              <a:rPr lang="en-US" sz="2000" dirty="0" smtClean="0">
                <a:solidFill>
                  <a:srgbClr val="002060"/>
                </a:solidFill>
              </a:rPr>
              <a:t>0.3mrad (V. Angle), 0.2mrad(H. Angle), (1~2)×10</a:t>
            </a:r>
            <a:r>
              <a:rPr lang="en-US" sz="2000" baseline="30000" dirty="0" smtClean="0">
                <a:solidFill>
                  <a:srgbClr val="002060"/>
                </a:solidFill>
              </a:rPr>
              <a:t>-4</a:t>
            </a:r>
            <a:r>
              <a:rPr lang="en-US" sz="2000" dirty="0" smtClean="0">
                <a:solidFill>
                  <a:srgbClr val="002060"/>
                </a:solidFill>
              </a:rPr>
              <a:t> (p/p</a:t>
            </a:r>
            <a:r>
              <a:rPr lang="en-US" sz="2000" baseline="-25000" dirty="0" smtClean="0">
                <a:solidFill>
                  <a:srgbClr val="002060"/>
                </a:solidFill>
              </a:rPr>
              <a:t>0</a:t>
            </a:r>
            <a:r>
              <a:rPr lang="en-US" sz="2000" dirty="0" smtClean="0">
                <a:solidFill>
                  <a:srgbClr val="002060"/>
                </a:solidFill>
              </a:rPr>
              <a:t>)</a:t>
            </a:r>
            <a:endParaRPr lang="en-US" sz="2000" baseline="30000" dirty="0" smtClean="0">
              <a:solidFill>
                <a:srgbClr val="002060"/>
              </a:solidFill>
            </a:endParaRP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Learned a lot toward better preparing full production optics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Boson 2010</a:t>
            </a:r>
            <a:endParaRPr 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Jin Huang &lt;jinhuang@mit.edu&gt;</a:t>
            </a:r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graphicFrame>
        <p:nvGraphicFramePr>
          <p:cNvPr id="7" name="内容占位符 6"/>
          <p:cNvGraphicFramePr>
            <a:graphicFrameLocks/>
          </p:cNvGraphicFramePr>
          <p:nvPr/>
        </p:nvGraphicFramePr>
        <p:xfrm>
          <a:off x="685800" y="1905000"/>
          <a:ext cx="8229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133600"/>
                <a:gridCol w="40386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Acceptance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Resolution as </a:t>
                      </a:r>
                      <a:r>
                        <a:rPr lang="el-GR" dirty="0" smtClean="0"/>
                        <a:t>σ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Momentum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±4.5% (Rel. to p</a:t>
                      </a:r>
                      <a:r>
                        <a:rPr lang="en-US" sz="1800" baseline="-25000" dirty="0" smtClean="0"/>
                        <a:t>0</a:t>
                      </a:r>
                      <a:r>
                        <a:rPr lang="en-US" sz="1800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1×10</a:t>
                      </a:r>
                      <a:r>
                        <a:rPr lang="en-US" baseline="30000" dirty="0" smtClean="0"/>
                        <a:t>-4 </a:t>
                      </a:r>
                      <a:r>
                        <a:rPr lang="en-US" sz="1800" dirty="0" smtClean="0"/>
                        <a:t>(Rel. to p</a:t>
                      </a:r>
                      <a:r>
                        <a:rPr lang="en-US" sz="1800" baseline="-25000" dirty="0" smtClean="0"/>
                        <a:t>0</a:t>
                      </a:r>
                      <a:r>
                        <a:rPr lang="en-US" sz="1800" dirty="0" smtClean="0"/>
                        <a:t>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Horizontal</a:t>
                      </a:r>
                      <a:r>
                        <a:rPr lang="en-US" baseline="0" dirty="0" smtClean="0"/>
                        <a:t> Angle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±20mrad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0.5mrad + ~0.4mrad</a:t>
                      </a:r>
                      <a:r>
                        <a:rPr lang="en-US" sz="1400" dirty="0" smtClean="0"/>
                        <a:t>(</a:t>
                      </a:r>
                      <a:r>
                        <a:rPr lang="en-US" sz="1400" dirty="0" err="1" smtClean="0"/>
                        <a:t>multiscattering</a:t>
                      </a:r>
                      <a:r>
                        <a:rPr lang="en-US" sz="1400" dirty="0" smtClean="0"/>
                        <a:t>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Vertical Angle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±60mrad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1mrad + ~0.4mrad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en-US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multiscattering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Vertex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&gt;50cm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1cm (along beam)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2" descr="E:\My Documents\my file\JLab\meeting\2010.09.20 Boson 2010\floor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67400" y="1"/>
            <a:ext cx="3181350" cy="1902794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up slides</a:t>
            </a:r>
            <a:endParaRPr lang="en-US" dirty="0"/>
          </a:p>
        </p:txBody>
      </p:sp>
      <p:sp>
        <p:nvSpPr>
          <p:cNvPr id="8" name="文本占位符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Vertex acceptance</a:t>
            </a:r>
          </a:p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order matrix</a:t>
            </a:r>
            <a:endParaRPr 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Boson 2010</a:t>
            </a:r>
            <a:endParaRPr 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Jin Huang &lt;jinhuang@mit.edu&gt;</a:t>
            </a:r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内容占位符 7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728472"/>
          </a:xfrm>
        </p:spPr>
        <p:txBody>
          <a:bodyPr/>
          <a:lstStyle/>
          <a:p>
            <a:r>
              <a:rPr lang="en-US" dirty="0" smtClean="0"/>
              <a:t>Correlated with horizontal angular acceptance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Boson 2010</a:t>
            </a:r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Jin Huang &lt;jinhuang@mit.edu&gt;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Vertex acceptance</a:t>
            </a:r>
            <a:endParaRPr lang="en-US" dirty="0"/>
          </a:p>
        </p:txBody>
      </p:sp>
      <p:pic>
        <p:nvPicPr>
          <p:cNvPr id="28674" name="Picture 2" descr="E:\My Documents\my file\JLab\meeting\2010.09.20 Boson 2010\APEX_acceptance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093" t="10769" r="6186"/>
          <a:stretch>
            <a:fillRect/>
          </a:stretch>
        </p:blipFill>
        <p:spPr bwMode="auto">
          <a:xfrm>
            <a:off x="1143000" y="2063316"/>
            <a:ext cx="6705600" cy="4794686"/>
          </a:xfrm>
          <a:prstGeom prst="rect">
            <a:avLst/>
          </a:prstGeom>
          <a:noFill/>
        </p:spPr>
      </p:pic>
      <p:sp>
        <p:nvSpPr>
          <p:cNvPr id="10" name="矩形 9"/>
          <p:cNvSpPr/>
          <p:nvPr/>
        </p:nvSpPr>
        <p:spPr>
          <a:xfrm>
            <a:off x="4114800" y="2205335"/>
            <a:ext cx="461376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(PREX) </a:t>
            </a:r>
            <a:r>
              <a:rPr lang="en-US" altLang="zh-CN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Collimated Acceptance</a:t>
            </a:r>
            <a:endParaRPr lang="zh-CN" altLang="en-US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2" name="任意多边形 11"/>
          <p:cNvSpPr/>
          <p:nvPr/>
        </p:nvSpPr>
        <p:spPr>
          <a:xfrm>
            <a:off x="2514600" y="2209045"/>
            <a:ext cx="4038600" cy="3124955"/>
          </a:xfrm>
          <a:custGeom>
            <a:avLst/>
            <a:gdLst>
              <a:gd name="connsiteX0" fmla="*/ 66675 w 4400550"/>
              <a:gd name="connsiteY0" fmla="*/ 0 h 3486150"/>
              <a:gd name="connsiteX1" fmla="*/ 1209675 w 4400550"/>
              <a:gd name="connsiteY1" fmla="*/ 9525 h 3486150"/>
              <a:gd name="connsiteX2" fmla="*/ 2781300 w 4400550"/>
              <a:gd name="connsiteY2" fmla="*/ 666750 h 3486150"/>
              <a:gd name="connsiteX3" fmla="*/ 3324225 w 4400550"/>
              <a:gd name="connsiteY3" fmla="*/ 1266825 h 3486150"/>
              <a:gd name="connsiteX4" fmla="*/ 4305300 w 4400550"/>
              <a:gd name="connsiteY4" fmla="*/ 3209925 h 3486150"/>
              <a:gd name="connsiteX5" fmla="*/ 4400550 w 4400550"/>
              <a:gd name="connsiteY5" fmla="*/ 3486150 h 3486150"/>
              <a:gd name="connsiteX6" fmla="*/ 3095625 w 4400550"/>
              <a:gd name="connsiteY6" fmla="*/ 3457575 h 3486150"/>
              <a:gd name="connsiteX7" fmla="*/ 800100 w 4400550"/>
              <a:gd name="connsiteY7" fmla="*/ 1628775 h 3486150"/>
              <a:gd name="connsiteX8" fmla="*/ 0 w 4400550"/>
              <a:gd name="connsiteY8" fmla="*/ 200025 h 3486150"/>
              <a:gd name="connsiteX0" fmla="*/ 149704 w 4483579"/>
              <a:gd name="connsiteY0" fmla="*/ 0 h 3486150"/>
              <a:gd name="connsiteX1" fmla="*/ 1292704 w 4483579"/>
              <a:gd name="connsiteY1" fmla="*/ 9525 h 3486150"/>
              <a:gd name="connsiteX2" fmla="*/ 2864329 w 4483579"/>
              <a:gd name="connsiteY2" fmla="*/ 666750 h 3486150"/>
              <a:gd name="connsiteX3" fmla="*/ 3407254 w 4483579"/>
              <a:gd name="connsiteY3" fmla="*/ 1266825 h 3486150"/>
              <a:gd name="connsiteX4" fmla="*/ 4388329 w 4483579"/>
              <a:gd name="connsiteY4" fmla="*/ 3209925 h 3486150"/>
              <a:gd name="connsiteX5" fmla="*/ 4483579 w 4483579"/>
              <a:gd name="connsiteY5" fmla="*/ 3486150 h 3486150"/>
              <a:gd name="connsiteX6" fmla="*/ 3178654 w 4483579"/>
              <a:gd name="connsiteY6" fmla="*/ 3457575 h 3486150"/>
              <a:gd name="connsiteX7" fmla="*/ 883129 w 4483579"/>
              <a:gd name="connsiteY7" fmla="*/ 1628775 h 3486150"/>
              <a:gd name="connsiteX8" fmla="*/ 0 w 4483579"/>
              <a:gd name="connsiteY8" fmla="*/ 93102 h 3486150"/>
              <a:gd name="connsiteX0" fmla="*/ 83029 w 4483579"/>
              <a:gd name="connsiteY0" fmla="*/ 820 h 3476625"/>
              <a:gd name="connsiteX1" fmla="*/ 1292704 w 4483579"/>
              <a:gd name="connsiteY1" fmla="*/ 0 h 3476625"/>
              <a:gd name="connsiteX2" fmla="*/ 2864329 w 4483579"/>
              <a:gd name="connsiteY2" fmla="*/ 657225 h 3476625"/>
              <a:gd name="connsiteX3" fmla="*/ 3407254 w 4483579"/>
              <a:gd name="connsiteY3" fmla="*/ 1257300 h 3476625"/>
              <a:gd name="connsiteX4" fmla="*/ 4388329 w 4483579"/>
              <a:gd name="connsiteY4" fmla="*/ 3200400 h 3476625"/>
              <a:gd name="connsiteX5" fmla="*/ 4483579 w 4483579"/>
              <a:gd name="connsiteY5" fmla="*/ 3476625 h 3476625"/>
              <a:gd name="connsiteX6" fmla="*/ 3178654 w 4483579"/>
              <a:gd name="connsiteY6" fmla="*/ 3448050 h 3476625"/>
              <a:gd name="connsiteX7" fmla="*/ 883129 w 4483579"/>
              <a:gd name="connsiteY7" fmla="*/ 1619250 h 3476625"/>
              <a:gd name="connsiteX8" fmla="*/ 0 w 4483579"/>
              <a:gd name="connsiteY8" fmla="*/ 83577 h 3476625"/>
              <a:gd name="connsiteX0" fmla="*/ 83029 w 4483579"/>
              <a:gd name="connsiteY0" fmla="*/ 820 h 3476625"/>
              <a:gd name="connsiteX1" fmla="*/ 1292704 w 4483579"/>
              <a:gd name="connsiteY1" fmla="*/ 0 h 3476625"/>
              <a:gd name="connsiteX2" fmla="*/ 2864329 w 4483579"/>
              <a:gd name="connsiteY2" fmla="*/ 657225 h 3476625"/>
              <a:gd name="connsiteX3" fmla="*/ 3407254 w 4483579"/>
              <a:gd name="connsiteY3" fmla="*/ 1257300 h 3476625"/>
              <a:gd name="connsiteX4" fmla="*/ 4388329 w 4483579"/>
              <a:gd name="connsiteY4" fmla="*/ 3200400 h 3476625"/>
              <a:gd name="connsiteX5" fmla="*/ 4483579 w 4483579"/>
              <a:gd name="connsiteY5" fmla="*/ 3476625 h 3476625"/>
              <a:gd name="connsiteX6" fmla="*/ 3178654 w 4483579"/>
              <a:gd name="connsiteY6" fmla="*/ 3448050 h 3476625"/>
              <a:gd name="connsiteX7" fmla="*/ 883129 w 4483579"/>
              <a:gd name="connsiteY7" fmla="*/ 1619250 h 3476625"/>
              <a:gd name="connsiteX8" fmla="*/ 0 w 4483579"/>
              <a:gd name="connsiteY8" fmla="*/ 820 h 3476625"/>
              <a:gd name="connsiteX0" fmla="*/ 83029 w 4483579"/>
              <a:gd name="connsiteY0" fmla="*/ 820 h 3476625"/>
              <a:gd name="connsiteX1" fmla="*/ 1292704 w 4483579"/>
              <a:gd name="connsiteY1" fmla="*/ 0 h 3476625"/>
              <a:gd name="connsiteX2" fmla="*/ 2864329 w 4483579"/>
              <a:gd name="connsiteY2" fmla="*/ 657225 h 3476625"/>
              <a:gd name="connsiteX3" fmla="*/ 3407254 w 4483579"/>
              <a:gd name="connsiteY3" fmla="*/ 1257300 h 3476625"/>
              <a:gd name="connsiteX4" fmla="*/ 4388329 w 4483579"/>
              <a:gd name="connsiteY4" fmla="*/ 3200400 h 3476625"/>
              <a:gd name="connsiteX5" fmla="*/ 4483579 w 4483579"/>
              <a:gd name="connsiteY5" fmla="*/ 3476625 h 3476625"/>
              <a:gd name="connsiteX6" fmla="*/ 3178654 w 4483579"/>
              <a:gd name="connsiteY6" fmla="*/ 3448050 h 3476625"/>
              <a:gd name="connsiteX7" fmla="*/ 996351 w 4483579"/>
              <a:gd name="connsiteY7" fmla="*/ 1573208 h 3476625"/>
              <a:gd name="connsiteX8" fmla="*/ 0 w 4483579"/>
              <a:gd name="connsiteY8" fmla="*/ 820 h 3476625"/>
              <a:gd name="connsiteX0" fmla="*/ 83029 w 4483579"/>
              <a:gd name="connsiteY0" fmla="*/ 820 h 3476625"/>
              <a:gd name="connsiteX1" fmla="*/ 1292704 w 4483579"/>
              <a:gd name="connsiteY1" fmla="*/ 0 h 3476625"/>
              <a:gd name="connsiteX2" fmla="*/ 2864329 w 4483579"/>
              <a:gd name="connsiteY2" fmla="*/ 657225 h 3476625"/>
              <a:gd name="connsiteX3" fmla="*/ 3407254 w 4483579"/>
              <a:gd name="connsiteY3" fmla="*/ 1257300 h 3476625"/>
              <a:gd name="connsiteX4" fmla="*/ 4388329 w 4483579"/>
              <a:gd name="connsiteY4" fmla="*/ 3200400 h 3476625"/>
              <a:gd name="connsiteX5" fmla="*/ 4483579 w 4483579"/>
              <a:gd name="connsiteY5" fmla="*/ 3476625 h 3476625"/>
              <a:gd name="connsiteX6" fmla="*/ 3238140 w 4483579"/>
              <a:gd name="connsiteY6" fmla="*/ 3476625 h 3476625"/>
              <a:gd name="connsiteX7" fmla="*/ 996351 w 4483579"/>
              <a:gd name="connsiteY7" fmla="*/ 1573208 h 3476625"/>
              <a:gd name="connsiteX8" fmla="*/ 0 w 4483579"/>
              <a:gd name="connsiteY8" fmla="*/ 820 h 3476625"/>
              <a:gd name="connsiteX0" fmla="*/ 83029 w 4483579"/>
              <a:gd name="connsiteY0" fmla="*/ 820 h 3476625"/>
              <a:gd name="connsiteX1" fmla="*/ 1292704 w 4483579"/>
              <a:gd name="connsiteY1" fmla="*/ 0 h 3476625"/>
              <a:gd name="connsiteX2" fmla="*/ 2864329 w 4483579"/>
              <a:gd name="connsiteY2" fmla="*/ 657225 h 3476625"/>
              <a:gd name="connsiteX3" fmla="*/ 3407254 w 4483579"/>
              <a:gd name="connsiteY3" fmla="*/ 1257300 h 3476625"/>
              <a:gd name="connsiteX4" fmla="*/ 4388329 w 4483579"/>
              <a:gd name="connsiteY4" fmla="*/ 3200400 h 3476625"/>
              <a:gd name="connsiteX5" fmla="*/ 4483579 w 4483579"/>
              <a:gd name="connsiteY5" fmla="*/ 3476625 h 3476625"/>
              <a:gd name="connsiteX6" fmla="*/ 3321170 w 4483579"/>
              <a:gd name="connsiteY6" fmla="*/ 3393868 h 3476625"/>
              <a:gd name="connsiteX7" fmla="*/ 996351 w 4483579"/>
              <a:gd name="connsiteY7" fmla="*/ 1573208 h 3476625"/>
              <a:gd name="connsiteX8" fmla="*/ 0 w 4483579"/>
              <a:gd name="connsiteY8" fmla="*/ 820 h 3476625"/>
              <a:gd name="connsiteX0" fmla="*/ 83029 w 4483579"/>
              <a:gd name="connsiteY0" fmla="*/ 820 h 3476625"/>
              <a:gd name="connsiteX1" fmla="*/ 1292704 w 4483579"/>
              <a:gd name="connsiteY1" fmla="*/ 0 h 3476625"/>
              <a:gd name="connsiteX2" fmla="*/ 2864329 w 4483579"/>
              <a:gd name="connsiteY2" fmla="*/ 657225 h 3476625"/>
              <a:gd name="connsiteX3" fmla="*/ 3407254 w 4483579"/>
              <a:gd name="connsiteY3" fmla="*/ 1257300 h 3476625"/>
              <a:gd name="connsiteX4" fmla="*/ 4388329 w 4483579"/>
              <a:gd name="connsiteY4" fmla="*/ 3200400 h 3476625"/>
              <a:gd name="connsiteX5" fmla="*/ 4483579 w 4483579"/>
              <a:gd name="connsiteY5" fmla="*/ 3476625 h 3476625"/>
              <a:gd name="connsiteX6" fmla="*/ 3238140 w 4483579"/>
              <a:gd name="connsiteY6" fmla="*/ 3393868 h 3476625"/>
              <a:gd name="connsiteX7" fmla="*/ 996351 w 4483579"/>
              <a:gd name="connsiteY7" fmla="*/ 1573208 h 3476625"/>
              <a:gd name="connsiteX8" fmla="*/ 0 w 4483579"/>
              <a:gd name="connsiteY8" fmla="*/ 820 h 3476625"/>
              <a:gd name="connsiteX0" fmla="*/ 83029 w 4400550"/>
              <a:gd name="connsiteY0" fmla="*/ 820 h 3393868"/>
              <a:gd name="connsiteX1" fmla="*/ 1292704 w 4400550"/>
              <a:gd name="connsiteY1" fmla="*/ 0 h 3393868"/>
              <a:gd name="connsiteX2" fmla="*/ 2864329 w 4400550"/>
              <a:gd name="connsiteY2" fmla="*/ 657225 h 3393868"/>
              <a:gd name="connsiteX3" fmla="*/ 3407254 w 4400550"/>
              <a:gd name="connsiteY3" fmla="*/ 1257300 h 3393868"/>
              <a:gd name="connsiteX4" fmla="*/ 4388329 w 4400550"/>
              <a:gd name="connsiteY4" fmla="*/ 3200400 h 3393868"/>
              <a:gd name="connsiteX5" fmla="*/ 4400550 w 4400550"/>
              <a:gd name="connsiteY5" fmla="*/ 3393868 h 3393868"/>
              <a:gd name="connsiteX6" fmla="*/ 3238140 w 4400550"/>
              <a:gd name="connsiteY6" fmla="*/ 3393868 h 3393868"/>
              <a:gd name="connsiteX7" fmla="*/ 996351 w 4400550"/>
              <a:gd name="connsiteY7" fmla="*/ 1573208 h 3393868"/>
              <a:gd name="connsiteX8" fmla="*/ 0 w 4400550"/>
              <a:gd name="connsiteY8" fmla="*/ 820 h 3393868"/>
              <a:gd name="connsiteX0" fmla="*/ 83029 w 4400550"/>
              <a:gd name="connsiteY0" fmla="*/ 820 h 3393868"/>
              <a:gd name="connsiteX1" fmla="*/ 1292704 w 4400550"/>
              <a:gd name="connsiteY1" fmla="*/ 0 h 3393868"/>
              <a:gd name="connsiteX2" fmla="*/ 2864329 w 4400550"/>
              <a:gd name="connsiteY2" fmla="*/ 657225 h 3393868"/>
              <a:gd name="connsiteX3" fmla="*/ 3404199 w 4400550"/>
              <a:gd name="connsiteY3" fmla="*/ 1242179 h 3393868"/>
              <a:gd name="connsiteX4" fmla="*/ 4388329 w 4400550"/>
              <a:gd name="connsiteY4" fmla="*/ 3200400 h 3393868"/>
              <a:gd name="connsiteX5" fmla="*/ 4400550 w 4400550"/>
              <a:gd name="connsiteY5" fmla="*/ 3393868 h 3393868"/>
              <a:gd name="connsiteX6" fmla="*/ 3238140 w 4400550"/>
              <a:gd name="connsiteY6" fmla="*/ 3393868 h 3393868"/>
              <a:gd name="connsiteX7" fmla="*/ 996351 w 4400550"/>
              <a:gd name="connsiteY7" fmla="*/ 1573208 h 3393868"/>
              <a:gd name="connsiteX8" fmla="*/ 0 w 4400550"/>
              <a:gd name="connsiteY8" fmla="*/ 820 h 3393868"/>
              <a:gd name="connsiteX0" fmla="*/ 83029 w 4400550"/>
              <a:gd name="connsiteY0" fmla="*/ 820 h 3393868"/>
              <a:gd name="connsiteX1" fmla="*/ 1292704 w 4400550"/>
              <a:gd name="connsiteY1" fmla="*/ 0 h 3393868"/>
              <a:gd name="connsiteX2" fmla="*/ 2822994 w 4400550"/>
              <a:gd name="connsiteY2" fmla="*/ 745635 h 3393868"/>
              <a:gd name="connsiteX3" fmla="*/ 3404199 w 4400550"/>
              <a:gd name="connsiteY3" fmla="*/ 1242179 h 3393868"/>
              <a:gd name="connsiteX4" fmla="*/ 4388329 w 4400550"/>
              <a:gd name="connsiteY4" fmla="*/ 3200400 h 3393868"/>
              <a:gd name="connsiteX5" fmla="*/ 4400550 w 4400550"/>
              <a:gd name="connsiteY5" fmla="*/ 3393868 h 3393868"/>
              <a:gd name="connsiteX6" fmla="*/ 3238140 w 4400550"/>
              <a:gd name="connsiteY6" fmla="*/ 3393868 h 3393868"/>
              <a:gd name="connsiteX7" fmla="*/ 996351 w 4400550"/>
              <a:gd name="connsiteY7" fmla="*/ 1573208 h 3393868"/>
              <a:gd name="connsiteX8" fmla="*/ 0 w 4400550"/>
              <a:gd name="connsiteY8" fmla="*/ 820 h 3393868"/>
              <a:gd name="connsiteX0" fmla="*/ 83029 w 4400550"/>
              <a:gd name="connsiteY0" fmla="*/ 820 h 3393868"/>
              <a:gd name="connsiteX1" fmla="*/ 1292704 w 4400550"/>
              <a:gd name="connsiteY1" fmla="*/ 0 h 3393868"/>
              <a:gd name="connsiteX2" fmla="*/ 2822994 w 4400550"/>
              <a:gd name="connsiteY2" fmla="*/ 745635 h 3393868"/>
              <a:gd name="connsiteX3" fmla="*/ 3321170 w 4400550"/>
              <a:gd name="connsiteY3" fmla="*/ 1242179 h 3393868"/>
              <a:gd name="connsiteX4" fmla="*/ 4388329 w 4400550"/>
              <a:gd name="connsiteY4" fmla="*/ 3200400 h 3393868"/>
              <a:gd name="connsiteX5" fmla="*/ 4400550 w 4400550"/>
              <a:gd name="connsiteY5" fmla="*/ 3393868 h 3393868"/>
              <a:gd name="connsiteX6" fmla="*/ 3238140 w 4400550"/>
              <a:gd name="connsiteY6" fmla="*/ 3393868 h 3393868"/>
              <a:gd name="connsiteX7" fmla="*/ 996351 w 4400550"/>
              <a:gd name="connsiteY7" fmla="*/ 1573208 h 3393868"/>
              <a:gd name="connsiteX8" fmla="*/ 0 w 4400550"/>
              <a:gd name="connsiteY8" fmla="*/ 820 h 3393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00550" h="3393868">
                <a:moveTo>
                  <a:pt x="83029" y="820"/>
                </a:moveTo>
                <a:lnTo>
                  <a:pt x="1292704" y="0"/>
                </a:lnTo>
                <a:lnTo>
                  <a:pt x="2822994" y="745635"/>
                </a:lnTo>
                <a:lnTo>
                  <a:pt x="3321170" y="1242179"/>
                </a:lnTo>
                <a:lnTo>
                  <a:pt x="4388329" y="3200400"/>
                </a:lnTo>
                <a:lnTo>
                  <a:pt x="4400550" y="3393868"/>
                </a:lnTo>
                <a:lnTo>
                  <a:pt x="3238140" y="3393868"/>
                </a:lnTo>
                <a:lnTo>
                  <a:pt x="996351" y="1573208"/>
                </a:lnTo>
                <a:lnTo>
                  <a:pt x="0" y="820"/>
                </a:lnTo>
              </a:path>
            </a:pathLst>
          </a:custGeom>
          <a:ln w="349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直接连接符 13"/>
          <p:cNvCxnSpPr/>
          <p:nvPr/>
        </p:nvCxnSpPr>
        <p:spPr>
          <a:xfrm rot="16200000" flipV="1">
            <a:off x="3267163" y="4257763"/>
            <a:ext cx="3216479" cy="2796"/>
          </a:xfrm>
          <a:prstGeom prst="line">
            <a:avLst/>
          </a:prstGeom>
          <a:ln w="22225">
            <a:solidFill>
              <a:srgbClr val="D67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rot="5400000" flipH="1" flipV="1">
            <a:off x="4297261" y="4235741"/>
            <a:ext cx="3200400" cy="0"/>
          </a:xfrm>
          <a:prstGeom prst="line">
            <a:avLst/>
          </a:prstGeom>
          <a:ln w="22225">
            <a:solidFill>
              <a:srgbClr val="D67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/>
          <p:cNvCxnSpPr/>
          <p:nvPr/>
        </p:nvCxnSpPr>
        <p:spPr>
          <a:xfrm flipV="1">
            <a:off x="4876800" y="5712903"/>
            <a:ext cx="1029050" cy="2097"/>
          </a:xfrm>
          <a:prstGeom prst="straightConnector1">
            <a:avLst/>
          </a:prstGeom>
          <a:ln w="22225">
            <a:solidFill>
              <a:srgbClr val="D67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20"/>
          <p:cNvSpPr/>
          <p:nvPr/>
        </p:nvSpPr>
        <p:spPr>
          <a:xfrm>
            <a:off x="5943600" y="5486400"/>
            <a:ext cx="2121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D67000"/>
                </a:solidFill>
              </a:rPr>
              <a:t>50cm long target</a:t>
            </a:r>
            <a:endParaRPr lang="en-US" dirty="0">
              <a:solidFill>
                <a:srgbClr val="D67000"/>
              </a:solidFill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102291"/>
          </a:xfrm>
        </p:spPr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Define of </a:t>
            </a:r>
            <a:br>
              <a:rPr lang="en-US" dirty="0" smtClean="0">
                <a:solidFill>
                  <a:srgbClr val="7030A0"/>
                </a:solidFill>
              </a:rPr>
            </a:br>
            <a:r>
              <a:rPr lang="en-US" dirty="0" smtClean="0">
                <a:solidFill>
                  <a:srgbClr val="7030A0"/>
                </a:solidFill>
              </a:rPr>
              <a:t>optics variables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APEX optics tune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Boson 2010</a:t>
            </a:r>
            <a:endParaRPr 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Jin Huang &lt;jinhuang@mit.edu&gt;</a:t>
            </a:r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Order Optics Matrix</a:t>
            </a:r>
            <a:endParaRPr lang="en-US" dirty="0"/>
          </a:p>
        </p:txBody>
      </p:sp>
      <p:grpSp>
        <p:nvGrpSpPr>
          <p:cNvPr id="11" name="组合 10"/>
          <p:cNvGrpSpPr/>
          <p:nvPr/>
        </p:nvGrpSpPr>
        <p:grpSpPr>
          <a:xfrm>
            <a:off x="381000" y="3440668"/>
            <a:ext cx="8446532" cy="2731532"/>
            <a:chOff x="381000" y="2410710"/>
            <a:chExt cx="8446532" cy="2731532"/>
          </a:xfrm>
        </p:grpSpPr>
        <p:pic>
          <p:nvPicPr>
            <p:cNvPr id="2867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1000" y="2743200"/>
              <a:ext cx="8286750" cy="2009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矩形 8"/>
            <p:cNvSpPr/>
            <p:nvPr/>
          </p:nvSpPr>
          <p:spPr>
            <a:xfrm>
              <a:off x="990600" y="2410710"/>
              <a:ext cx="239841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Target side variable</a:t>
              </a:r>
            </a:p>
          </p:txBody>
        </p:sp>
        <p:sp>
          <p:nvSpPr>
            <p:cNvPr id="10" name="矩形 9"/>
            <p:cNvSpPr/>
            <p:nvPr/>
          </p:nvSpPr>
          <p:spPr>
            <a:xfrm rot="5400000">
              <a:off x="7329045" y="3643755"/>
              <a:ext cx="262764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Detector side variable</a:t>
              </a:r>
            </a:p>
          </p:txBody>
        </p:sp>
      </p:grpSp>
      <p:grpSp>
        <p:nvGrpSpPr>
          <p:cNvPr id="12" name="Group 4"/>
          <p:cNvGrpSpPr>
            <a:grpSpLocks/>
          </p:cNvGrpSpPr>
          <p:nvPr/>
        </p:nvGrpSpPr>
        <p:grpSpPr bwMode="auto">
          <a:xfrm>
            <a:off x="4419600" y="1143000"/>
            <a:ext cx="3627495" cy="2168510"/>
            <a:chOff x="1146" y="743"/>
            <a:chExt cx="3906" cy="2335"/>
          </a:xfrm>
        </p:grpSpPr>
        <p:sp>
          <p:nvSpPr>
            <p:cNvPr id="13" name="Oval 5"/>
            <p:cNvSpPr>
              <a:spLocks noChangeArrowheads="1"/>
            </p:cNvSpPr>
            <p:nvPr/>
          </p:nvSpPr>
          <p:spPr bwMode="auto">
            <a:xfrm>
              <a:off x="1704" y="2286"/>
              <a:ext cx="1392" cy="792"/>
            </a:xfrm>
            <a:prstGeom prst="ellipse">
              <a:avLst/>
            </a:prstGeom>
            <a:solidFill>
              <a:srgbClr val="FFCC00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Freeform 6"/>
            <p:cNvSpPr>
              <a:spLocks/>
            </p:cNvSpPr>
            <p:nvPr/>
          </p:nvSpPr>
          <p:spPr bwMode="auto">
            <a:xfrm>
              <a:off x="1164" y="2010"/>
              <a:ext cx="2652" cy="1008"/>
            </a:xfrm>
            <a:custGeom>
              <a:avLst/>
              <a:gdLst/>
              <a:ahLst/>
              <a:cxnLst>
                <a:cxn ang="0">
                  <a:pos x="0" y="1008"/>
                </a:cxn>
                <a:cxn ang="0">
                  <a:pos x="204" y="756"/>
                </a:cxn>
                <a:cxn ang="0">
                  <a:pos x="480" y="516"/>
                </a:cxn>
                <a:cxn ang="0">
                  <a:pos x="816" y="348"/>
                </a:cxn>
                <a:cxn ang="0">
                  <a:pos x="1272" y="240"/>
                </a:cxn>
                <a:cxn ang="0">
                  <a:pos x="1728" y="156"/>
                </a:cxn>
                <a:cxn ang="0">
                  <a:pos x="2292" y="60"/>
                </a:cxn>
                <a:cxn ang="0">
                  <a:pos x="2652" y="0"/>
                </a:cxn>
              </a:cxnLst>
              <a:rect l="0" t="0" r="r" b="b"/>
              <a:pathLst>
                <a:path w="2652" h="1008">
                  <a:moveTo>
                    <a:pt x="0" y="1008"/>
                  </a:moveTo>
                  <a:cubicBezTo>
                    <a:pt x="63" y="919"/>
                    <a:pt x="124" y="838"/>
                    <a:pt x="204" y="756"/>
                  </a:cubicBezTo>
                  <a:cubicBezTo>
                    <a:pt x="284" y="674"/>
                    <a:pt x="378" y="584"/>
                    <a:pt x="480" y="516"/>
                  </a:cubicBezTo>
                  <a:cubicBezTo>
                    <a:pt x="582" y="448"/>
                    <a:pt x="684" y="394"/>
                    <a:pt x="816" y="348"/>
                  </a:cubicBezTo>
                  <a:cubicBezTo>
                    <a:pt x="948" y="302"/>
                    <a:pt x="1120" y="272"/>
                    <a:pt x="1272" y="240"/>
                  </a:cubicBezTo>
                  <a:cubicBezTo>
                    <a:pt x="1424" y="208"/>
                    <a:pt x="1558" y="186"/>
                    <a:pt x="1728" y="156"/>
                  </a:cubicBezTo>
                  <a:cubicBezTo>
                    <a:pt x="1898" y="126"/>
                    <a:pt x="2138" y="86"/>
                    <a:pt x="2292" y="60"/>
                  </a:cubicBezTo>
                  <a:cubicBezTo>
                    <a:pt x="2446" y="34"/>
                    <a:pt x="2577" y="12"/>
                    <a:pt x="2652" y="0"/>
                  </a:cubicBezTo>
                </a:path>
              </a:pathLst>
            </a:custGeom>
            <a:noFill/>
            <a:ln w="19050">
              <a:solidFill>
                <a:schemeClr val="accent2"/>
              </a:solidFill>
              <a:round/>
              <a:headEnd/>
              <a:tailEnd type="stealth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Line 7"/>
            <p:cNvSpPr>
              <a:spLocks noChangeShapeType="1"/>
            </p:cNvSpPr>
            <p:nvPr/>
          </p:nvSpPr>
          <p:spPr bwMode="auto">
            <a:xfrm flipH="1" flipV="1">
              <a:off x="1248" y="1350"/>
              <a:ext cx="1164" cy="1308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Line 8"/>
            <p:cNvSpPr>
              <a:spLocks noChangeShapeType="1"/>
            </p:cNvSpPr>
            <p:nvPr/>
          </p:nvSpPr>
          <p:spPr bwMode="auto">
            <a:xfrm flipH="1" flipV="1">
              <a:off x="2112" y="1056"/>
              <a:ext cx="0" cy="1266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Freeform 9"/>
            <p:cNvSpPr>
              <a:spLocks/>
            </p:cNvSpPr>
            <p:nvPr/>
          </p:nvSpPr>
          <p:spPr bwMode="auto">
            <a:xfrm>
              <a:off x="1154" y="1086"/>
              <a:ext cx="1750" cy="1932"/>
            </a:xfrm>
            <a:custGeom>
              <a:avLst/>
              <a:gdLst/>
              <a:ahLst/>
              <a:cxnLst>
                <a:cxn ang="0">
                  <a:pos x="10" y="1932"/>
                </a:cxn>
                <a:cxn ang="0">
                  <a:pos x="22" y="1620"/>
                </a:cxn>
                <a:cxn ang="0">
                  <a:pos x="142" y="1296"/>
                </a:cxn>
                <a:cxn ang="0">
                  <a:pos x="358" y="960"/>
                </a:cxn>
                <a:cxn ang="0">
                  <a:pos x="670" y="648"/>
                </a:cxn>
                <a:cxn ang="0">
                  <a:pos x="994" y="420"/>
                </a:cxn>
                <a:cxn ang="0">
                  <a:pos x="1750" y="0"/>
                </a:cxn>
              </a:cxnLst>
              <a:rect l="0" t="0" r="r" b="b"/>
              <a:pathLst>
                <a:path w="1750" h="1932">
                  <a:moveTo>
                    <a:pt x="10" y="1932"/>
                  </a:moveTo>
                  <a:cubicBezTo>
                    <a:pt x="6" y="1826"/>
                    <a:pt x="0" y="1726"/>
                    <a:pt x="22" y="1620"/>
                  </a:cubicBezTo>
                  <a:cubicBezTo>
                    <a:pt x="44" y="1514"/>
                    <a:pt x="86" y="1406"/>
                    <a:pt x="142" y="1296"/>
                  </a:cubicBezTo>
                  <a:cubicBezTo>
                    <a:pt x="198" y="1186"/>
                    <a:pt x="270" y="1068"/>
                    <a:pt x="358" y="960"/>
                  </a:cubicBezTo>
                  <a:cubicBezTo>
                    <a:pt x="446" y="852"/>
                    <a:pt x="564" y="738"/>
                    <a:pt x="670" y="648"/>
                  </a:cubicBezTo>
                  <a:cubicBezTo>
                    <a:pt x="776" y="558"/>
                    <a:pt x="814" y="528"/>
                    <a:pt x="994" y="420"/>
                  </a:cubicBezTo>
                  <a:cubicBezTo>
                    <a:pt x="1174" y="312"/>
                    <a:pt x="1593" y="87"/>
                    <a:pt x="1750" y="0"/>
                  </a:cubicBezTo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 type="arrow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Freeform 10"/>
            <p:cNvSpPr>
              <a:spLocks/>
            </p:cNvSpPr>
            <p:nvPr/>
          </p:nvSpPr>
          <p:spPr bwMode="auto">
            <a:xfrm>
              <a:off x="1560" y="1914"/>
              <a:ext cx="1908" cy="576"/>
            </a:xfrm>
            <a:custGeom>
              <a:avLst/>
              <a:gdLst/>
              <a:ahLst/>
              <a:cxnLst>
                <a:cxn ang="0">
                  <a:pos x="0" y="576"/>
                </a:cxn>
                <a:cxn ang="0">
                  <a:pos x="1332" y="168"/>
                </a:cxn>
                <a:cxn ang="0">
                  <a:pos x="1908" y="0"/>
                </a:cxn>
              </a:cxnLst>
              <a:rect l="0" t="0" r="r" b="b"/>
              <a:pathLst>
                <a:path w="1908" h="576">
                  <a:moveTo>
                    <a:pt x="0" y="576"/>
                  </a:moveTo>
                  <a:lnTo>
                    <a:pt x="1332" y="168"/>
                  </a:lnTo>
                  <a:lnTo>
                    <a:pt x="1908" y="0"/>
                  </a:lnTo>
                </a:path>
              </a:pathLst>
            </a:custGeom>
            <a:noFill/>
            <a:ln w="6350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Line 11"/>
            <p:cNvSpPr>
              <a:spLocks noChangeShapeType="1"/>
            </p:cNvSpPr>
            <p:nvPr/>
          </p:nvSpPr>
          <p:spPr bwMode="auto">
            <a:xfrm flipV="1">
              <a:off x="1608" y="2070"/>
              <a:ext cx="276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Line 12"/>
            <p:cNvSpPr>
              <a:spLocks noChangeShapeType="1"/>
            </p:cNvSpPr>
            <p:nvPr/>
          </p:nvSpPr>
          <p:spPr bwMode="auto">
            <a:xfrm flipV="1">
              <a:off x="1884" y="1698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Line 13"/>
            <p:cNvSpPr>
              <a:spLocks noChangeShapeType="1"/>
            </p:cNvSpPr>
            <p:nvPr/>
          </p:nvSpPr>
          <p:spPr bwMode="auto">
            <a:xfrm flipH="1" flipV="1">
              <a:off x="1608" y="2154"/>
              <a:ext cx="228" cy="2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arrow" w="sm" len="sm"/>
              <a:tailEnd type="arrow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Line 14"/>
            <p:cNvSpPr>
              <a:spLocks noChangeShapeType="1"/>
            </p:cNvSpPr>
            <p:nvPr/>
          </p:nvSpPr>
          <p:spPr bwMode="auto">
            <a:xfrm>
              <a:off x="1893" y="1695"/>
              <a:ext cx="222" cy="2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Line 15"/>
            <p:cNvSpPr>
              <a:spLocks noChangeShapeType="1"/>
            </p:cNvSpPr>
            <p:nvPr/>
          </p:nvSpPr>
          <p:spPr bwMode="auto">
            <a:xfrm flipH="1" flipV="1">
              <a:off x="1986" y="1806"/>
              <a:ext cx="0" cy="3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arrow" w="sm" len="sm"/>
              <a:tailEnd type="arrow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Line 16"/>
            <p:cNvSpPr>
              <a:spLocks noChangeShapeType="1"/>
            </p:cNvSpPr>
            <p:nvPr/>
          </p:nvSpPr>
          <p:spPr bwMode="auto">
            <a:xfrm flipH="1" flipV="1">
              <a:off x="2199" y="2307"/>
              <a:ext cx="210" cy="3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AutoShape 17"/>
            <p:cNvSpPr>
              <a:spLocks noChangeArrowheads="1"/>
            </p:cNvSpPr>
            <p:nvPr/>
          </p:nvSpPr>
          <p:spPr bwMode="auto">
            <a:xfrm>
              <a:off x="2328" y="2610"/>
              <a:ext cx="168" cy="96"/>
            </a:xfrm>
            <a:prstGeom prst="star4">
              <a:avLst>
                <a:gd name="adj" fmla="val 1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Text Box 18"/>
            <p:cNvSpPr txBox="1">
              <a:spLocks noChangeArrowheads="1"/>
            </p:cNvSpPr>
            <p:nvPr/>
          </p:nvSpPr>
          <p:spPr bwMode="auto">
            <a:xfrm>
              <a:off x="1586" y="2193"/>
              <a:ext cx="15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>
                  <a:latin typeface="Arial" charset="0"/>
                </a:rPr>
                <a:t>x</a:t>
              </a:r>
              <a:endParaRPr lang="en-US" sz="1400"/>
            </a:p>
          </p:txBody>
        </p:sp>
        <p:sp>
          <p:nvSpPr>
            <p:cNvPr id="27" name="Text Box 19"/>
            <p:cNvSpPr txBox="1">
              <a:spLocks noChangeArrowheads="1"/>
            </p:cNvSpPr>
            <p:nvPr/>
          </p:nvSpPr>
          <p:spPr bwMode="auto">
            <a:xfrm>
              <a:off x="1850" y="1875"/>
              <a:ext cx="15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>
                  <a:latin typeface="Arial" charset="0"/>
                </a:rPr>
                <a:t>y</a:t>
              </a:r>
              <a:endParaRPr lang="en-US" sz="1400"/>
            </a:p>
          </p:txBody>
        </p:sp>
        <p:sp>
          <p:nvSpPr>
            <p:cNvPr id="28" name="Text Box 20"/>
            <p:cNvSpPr txBox="1">
              <a:spLocks noChangeArrowheads="1"/>
            </p:cNvSpPr>
            <p:nvPr/>
          </p:nvSpPr>
          <p:spPr bwMode="auto">
            <a:xfrm>
              <a:off x="2252" y="2313"/>
              <a:ext cx="23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>
                  <a:latin typeface="Symbol" pitchFamily="18" charset="2"/>
                </a:rPr>
                <a:t>r</a:t>
              </a:r>
              <a:r>
                <a:rPr lang="en-US" sz="1400" baseline="-25000">
                  <a:latin typeface="Symbol" pitchFamily="18" charset="2"/>
                </a:rPr>
                <a:t>0</a:t>
              </a:r>
              <a:endParaRPr lang="en-US" sz="1400">
                <a:latin typeface="Symbol" pitchFamily="18" charset="2"/>
              </a:endParaRPr>
            </a:p>
          </p:txBody>
        </p:sp>
        <p:sp>
          <p:nvSpPr>
            <p:cNvPr id="29" name="Text Box 21"/>
            <p:cNvSpPr txBox="1">
              <a:spLocks noChangeArrowheads="1"/>
            </p:cNvSpPr>
            <p:nvPr/>
          </p:nvSpPr>
          <p:spPr bwMode="auto">
            <a:xfrm rot="-505811">
              <a:off x="3840" y="1818"/>
              <a:ext cx="1212" cy="19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r>
                <a:rPr lang="en-US" sz="1400">
                  <a:solidFill>
                    <a:schemeClr val="accent2"/>
                  </a:solidFill>
                  <a:latin typeface="Arial" charset="0"/>
                </a:rPr>
                <a:t>Reference Trajectory</a:t>
              </a:r>
            </a:p>
          </p:txBody>
        </p:sp>
        <p:sp>
          <p:nvSpPr>
            <p:cNvPr id="30" name="Text Box 22"/>
            <p:cNvSpPr txBox="1">
              <a:spLocks noChangeArrowheads="1"/>
            </p:cNvSpPr>
            <p:nvPr/>
          </p:nvSpPr>
          <p:spPr bwMode="auto">
            <a:xfrm rot="-1371598">
              <a:off x="2920" y="743"/>
              <a:ext cx="108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r>
                <a:rPr lang="en-US" sz="1400">
                  <a:solidFill>
                    <a:srgbClr val="FF0000"/>
                  </a:solidFill>
                  <a:latin typeface="Arial" charset="0"/>
                </a:rPr>
                <a:t>Arbitrary Trajectory</a:t>
              </a:r>
              <a:endParaRPr lang="en-US" sz="1400">
                <a:solidFill>
                  <a:schemeClr val="accent2"/>
                </a:solidFill>
                <a:latin typeface="Arial" charset="0"/>
              </a:endParaRPr>
            </a:p>
          </p:txBody>
        </p:sp>
        <p:sp>
          <p:nvSpPr>
            <p:cNvPr id="31" name="Text Box 23"/>
            <p:cNvSpPr txBox="1">
              <a:spLocks noChangeArrowheads="1"/>
            </p:cNvSpPr>
            <p:nvPr/>
          </p:nvSpPr>
          <p:spPr bwMode="auto">
            <a:xfrm rot="-21598253">
              <a:off x="1932" y="2764"/>
              <a:ext cx="1069" cy="19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r>
                <a:rPr lang="en-US" sz="1400" dirty="0">
                  <a:latin typeface="Arial" charset="0"/>
                </a:rPr>
                <a:t>Magnetic </a:t>
              </a:r>
              <a:r>
                <a:rPr lang="en-US" sz="1400" dirty="0" smtClean="0">
                  <a:latin typeface="Arial" charset="0"/>
                </a:rPr>
                <a:t>Mid-plane</a:t>
              </a:r>
              <a:endParaRPr lang="en-US" sz="1400" dirty="0">
                <a:latin typeface="Arial" charset="0"/>
              </a:endParaRPr>
            </a:p>
          </p:txBody>
        </p:sp>
        <p:graphicFrame>
          <p:nvGraphicFramePr>
            <p:cNvPr id="32" name="Object 24"/>
            <p:cNvGraphicFramePr>
              <a:graphicFrameLocks noChangeAspect="1"/>
            </p:cNvGraphicFramePr>
            <p:nvPr/>
          </p:nvGraphicFramePr>
          <p:xfrm>
            <a:off x="2064" y="888"/>
            <a:ext cx="95" cy="144"/>
          </p:xfrm>
          <a:graphic>
            <a:graphicData uri="http://schemas.openxmlformats.org/presentationml/2006/ole">
              <p:oleObj spid="_x0000_s28675" name="Equation" r:id="rId4" imgW="152280" imgH="228600" progId="Equation.3">
                <p:embed/>
              </p:oleObj>
            </a:graphicData>
          </a:graphic>
        </p:graphicFrame>
        <p:graphicFrame>
          <p:nvGraphicFramePr>
            <p:cNvPr id="33" name="Object 25"/>
            <p:cNvGraphicFramePr>
              <a:graphicFrameLocks noChangeAspect="1"/>
            </p:cNvGraphicFramePr>
            <p:nvPr/>
          </p:nvGraphicFramePr>
          <p:xfrm>
            <a:off x="1146" y="1206"/>
            <a:ext cx="95" cy="120"/>
          </p:xfrm>
          <a:graphic>
            <a:graphicData uri="http://schemas.openxmlformats.org/presentationml/2006/ole">
              <p:oleObj spid="_x0000_s28676" name="Equation" r:id="rId5" imgW="152280" imgH="190440" progId="Equation.3">
                <p:embed/>
              </p:oleObj>
            </a:graphicData>
          </a:graphic>
        </p:graphicFrame>
        <p:graphicFrame>
          <p:nvGraphicFramePr>
            <p:cNvPr id="34" name="Object 26"/>
            <p:cNvGraphicFramePr>
              <a:graphicFrameLocks noChangeAspect="1"/>
            </p:cNvGraphicFramePr>
            <p:nvPr/>
          </p:nvGraphicFramePr>
          <p:xfrm>
            <a:off x="3507" y="1812"/>
            <a:ext cx="88" cy="120"/>
          </p:xfrm>
          <a:graphic>
            <a:graphicData uri="http://schemas.openxmlformats.org/presentationml/2006/ole">
              <p:oleObj spid="_x0000_s28677" name="Equation" r:id="rId6" imgW="139680" imgH="190440" progId="Equation.3">
                <p:embed/>
              </p:oleObj>
            </a:graphicData>
          </a:graphic>
        </p:graphicFrame>
      </p:grpSp>
      <p:sp>
        <p:nvSpPr>
          <p:cNvPr id="36" name="椭圆 35"/>
          <p:cNvSpPr/>
          <p:nvPr/>
        </p:nvSpPr>
        <p:spPr>
          <a:xfrm>
            <a:off x="3352800" y="5867400"/>
            <a:ext cx="762000" cy="609600"/>
          </a:xfrm>
          <a:prstGeom prst="ellipse">
            <a:avLst/>
          </a:prstGeom>
          <a:noFill/>
          <a:ln w="31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effectLst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114800" y="6019800"/>
            <a:ext cx="586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: New w/ septum and APEX tune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8" name="椭圆 37"/>
          <p:cNvSpPr/>
          <p:nvPr/>
        </p:nvSpPr>
        <p:spPr>
          <a:xfrm>
            <a:off x="3581400" y="4724400"/>
            <a:ext cx="1524000" cy="609600"/>
          </a:xfrm>
          <a:prstGeom prst="ellipse">
            <a:avLst/>
          </a:prstGeom>
          <a:noFill/>
          <a:ln w="31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effectLst/>
            </a:endParaRPr>
          </a:p>
        </p:txBody>
      </p:sp>
      <p:sp>
        <p:nvSpPr>
          <p:cNvPr id="39" name="椭圆 38"/>
          <p:cNvSpPr/>
          <p:nvPr/>
        </p:nvSpPr>
        <p:spPr>
          <a:xfrm>
            <a:off x="6629400" y="4724400"/>
            <a:ext cx="1600200" cy="1066800"/>
          </a:xfrm>
          <a:prstGeom prst="ellipse">
            <a:avLst/>
          </a:prstGeom>
          <a:noFill/>
          <a:ln w="31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effectLst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圆角矩形 7"/>
          <p:cNvSpPr/>
          <p:nvPr/>
        </p:nvSpPr>
        <p:spPr>
          <a:xfrm>
            <a:off x="228600" y="304800"/>
            <a:ext cx="8686800" cy="6019800"/>
          </a:xfrm>
          <a:prstGeom prst="roundRect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" name="内容占位符 11"/>
          <p:cNvGraphicFramePr>
            <a:graphicFrameLocks noGrp="1"/>
          </p:cNvGraphicFramePr>
          <p:nvPr>
            <p:ph sz="half" idx="1"/>
          </p:nvPr>
        </p:nvGraphicFramePr>
        <p:xfrm>
          <a:off x="762000" y="1447800"/>
          <a:ext cx="7772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Boson 2010</a:t>
            </a:r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Jin Huang &lt;jinhuang@mit.edu&gt;</a:t>
            </a:r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7" name="标题 5"/>
          <p:cNvSpPr txBox="1">
            <a:spLocks/>
          </p:cNvSpPr>
          <p:nvPr/>
        </p:nvSpPr>
        <p:spPr>
          <a:xfrm>
            <a:off x="762000" y="609600"/>
            <a:ext cx="7696200" cy="1143000"/>
          </a:xfrm>
          <a:prstGeom prst="rect">
            <a:avLst/>
          </a:prstGeom>
        </p:spPr>
        <p:txBody>
          <a:bodyPr vert="horz" anchor="t">
            <a:noAutofit/>
            <a:scene3d>
              <a:camera prst="orthographicFront"/>
              <a:lightRig rig="soft" dir="t"/>
            </a:scene3d>
            <a:sp3d prstMaterial="softEdge"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3600" dirty="0" smtClean="0">
                <a:gradFill flip="none" rotWithShape="1">
                  <a:gsLst>
                    <a:gs pos="0">
                      <a:schemeClr val="bg2">
                        <a:shade val="30000"/>
                        <a:satMod val="115000"/>
                      </a:schemeClr>
                    </a:gs>
                    <a:gs pos="50000">
                      <a:schemeClr val="bg2">
                        <a:shade val="67500"/>
                        <a:satMod val="115000"/>
                      </a:schemeClr>
                    </a:gs>
                    <a:gs pos="100000">
                      <a:schemeClr val="bg2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+mj-lt"/>
                <a:ea typeface="+mj-ea"/>
                <a:cs typeface="+mj-cs"/>
              </a:rPr>
              <a:t>HRS Parameters and Optics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chemeClr val="bg2">
                      <a:shade val="30000"/>
                      <a:satMod val="115000"/>
                    </a:schemeClr>
                  </a:gs>
                  <a:gs pos="50000">
                    <a:schemeClr val="bg2">
                      <a:shade val="67500"/>
                      <a:satMod val="115000"/>
                    </a:schemeClr>
                  </a:gs>
                  <a:gs pos="100000">
                    <a:schemeClr val="bg2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Repeatability of HRS polarity inversion</a:t>
            </a:r>
          </a:p>
          <a:p>
            <a:r>
              <a:rPr lang="en-US" dirty="0" smtClean="0"/>
              <a:t>Guild line from John </a:t>
            </a:r>
            <a:r>
              <a:rPr lang="en-US" dirty="0" err="1" smtClean="0"/>
              <a:t>Lerose</a:t>
            </a:r>
            <a:endParaRPr lang="en-US" dirty="0" smtClean="0"/>
          </a:p>
          <a:p>
            <a:r>
              <a:rPr lang="en-US" dirty="0" smtClean="0"/>
              <a:t>Special cycling </a:t>
            </a:r>
            <a:r>
              <a:rPr lang="en-US" dirty="0" err="1" smtClean="0"/>
              <a:t>precedure</a:t>
            </a:r>
            <a:endParaRPr lang="en-US" dirty="0" smtClean="0"/>
          </a:p>
          <a:p>
            <a:r>
              <a:rPr lang="en-US" dirty="0" smtClean="0"/>
              <a:t>Verified in June test run, under analysis</a:t>
            </a:r>
            <a:endParaRPr 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Boson 2010</a:t>
            </a:r>
            <a:endParaRPr 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Jin Huang &lt;jinhuang@mit.edu&gt;</a:t>
            </a:r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Inverse polarity</a:t>
            </a:r>
            <a:endParaRPr lang="en-US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Boson 2010</a:t>
            </a: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Jin Huang &lt;jinhuang@mit.edu&gt;</a:t>
            </a:r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2" name="标题 1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325562"/>
          </a:xfrm>
        </p:spPr>
        <p:txBody>
          <a:bodyPr>
            <a:normAutofit/>
          </a:bodyPr>
          <a:lstStyle/>
          <a:p>
            <a:r>
              <a:rPr lang="en-US" sz="5400" dirty="0" smtClean="0">
                <a:ln w="10541" cmpd="sng">
                  <a:noFill/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latin typeface="Arial Black" pitchFamily="34" charset="0"/>
              </a:rPr>
              <a:t>Optics </a:t>
            </a:r>
            <a:r>
              <a:rPr lang="en-US" sz="3600" dirty="0" smtClean="0">
                <a:ln w="10541" cmpd="sng">
                  <a:noFill/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latin typeface="Arial Black" pitchFamily="34" charset="0"/>
              </a:rPr>
              <a:t>As Everyone Knows</a:t>
            </a:r>
            <a:endParaRPr lang="en-US" sz="5400" dirty="0">
              <a:ln w="10541" cmpd="sng">
                <a:noFill/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  <a:latin typeface="Arial Black" pitchFamily="34" charset="0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0" y="1371600"/>
            <a:ext cx="3953718" cy="2895600"/>
            <a:chOff x="685800" y="1676400"/>
            <a:chExt cx="3953718" cy="2895600"/>
          </a:xfrm>
        </p:grpSpPr>
        <p:pic>
          <p:nvPicPr>
            <p:cNvPr id="1028" name="Picture 4" descr="E:\My Documents\my file\JLab\meeting\2010.09.20 Boson 2010\Light_dispersion_conceptual_waves.gif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V="1">
              <a:off x="685800" y="1676400"/>
              <a:ext cx="3860800" cy="2895600"/>
            </a:xfrm>
            <a:prstGeom prst="rect">
              <a:avLst/>
            </a:prstGeom>
            <a:noFill/>
          </p:spPr>
        </p:pic>
        <p:sp>
          <p:nvSpPr>
            <p:cNvPr id="15" name="矩形 14"/>
            <p:cNvSpPr/>
            <p:nvPr/>
          </p:nvSpPr>
          <p:spPr>
            <a:xfrm rot="940080">
              <a:off x="4426427" y="2366578"/>
              <a:ext cx="213091" cy="1208500"/>
            </a:xfrm>
            <a:prstGeom prst="rect">
              <a:avLst/>
            </a:prstGeom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3356604" y="3530025"/>
              <a:ext cx="1215396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16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Arial Black" pitchFamily="34" charset="0"/>
                </a:rPr>
                <a:t>Detector</a:t>
              </a:r>
            </a:p>
            <a:p>
              <a:pPr algn="ctr"/>
              <a:r>
                <a:rPr lang="en-US" altLang="zh-CN" sz="16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Arial Black" pitchFamily="34" charset="0"/>
                </a:rPr>
                <a:t> Array</a:t>
              </a:r>
              <a:endParaRPr lang="zh-CN" altLang="en-US" sz="1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itchFamily="34" charset="0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1934168" y="2133600"/>
              <a:ext cx="1421992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16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Arial Black" pitchFamily="34" charset="0"/>
                </a:rPr>
                <a:t>Dispersive</a:t>
              </a:r>
            </a:p>
            <a:p>
              <a:pPr algn="ctr"/>
              <a:r>
                <a:rPr lang="en-US" altLang="zh-CN" sz="16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Arial Black" pitchFamily="34" charset="0"/>
                </a:rPr>
                <a:t>Prism</a:t>
              </a:r>
              <a:endParaRPr lang="zh-CN" altLang="en-US" sz="1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itchFamily="34" charset="0"/>
              </a:endParaRPr>
            </a:p>
          </p:txBody>
        </p:sp>
      </p:grpSp>
      <p:sp>
        <p:nvSpPr>
          <p:cNvPr id="19" name="内容占位符 8"/>
          <p:cNvSpPr txBox="1">
            <a:spLocks/>
          </p:cNvSpPr>
          <p:nvPr/>
        </p:nvSpPr>
        <p:spPr>
          <a:xfrm>
            <a:off x="4572000" y="1676400"/>
            <a:ext cx="4038600" cy="2514600"/>
          </a:xfrm>
          <a:prstGeom prst="rect">
            <a:avLst/>
          </a:prstGeom>
        </p:spPr>
        <p:txBody>
          <a:bodyPr/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Dispersive prism + detector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Analyze</a:t>
            </a:r>
            <a:r>
              <a:rPr kumimoji="0" lang="en-US" sz="27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wavelength (momentum) of incoming light</a:t>
            </a:r>
          </a:p>
        </p:txBody>
      </p:sp>
      <p:sp>
        <p:nvSpPr>
          <p:cNvPr id="20" name="矩形 19"/>
          <p:cNvSpPr/>
          <p:nvPr/>
        </p:nvSpPr>
        <p:spPr>
          <a:xfrm>
            <a:off x="609600" y="4330005"/>
            <a:ext cx="67056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lvl="0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  <a:defRPr/>
            </a:pPr>
            <a:r>
              <a:rPr lang="en-US" sz="2700" dirty="0" smtClean="0"/>
              <a:t>Optics Reconstruction:</a:t>
            </a:r>
            <a:endParaRPr lang="en-US" sz="2700" dirty="0"/>
          </a:p>
        </p:txBody>
      </p:sp>
      <p:grpSp>
        <p:nvGrpSpPr>
          <p:cNvPr id="25" name="组合 24"/>
          <p:cNvGrpSpPr/>
          <p:nvPr/>
        </p:nvGrpSpPr>
        <p:grpSpPr>
          <a:xfrm>
            <a:off x="1752600" y="4863405"/>
            <a:ext cx="7110734" cy="1384995"/>
            <a:chOff x="1752600" y="5029200"/>
            <a:chExt cx="7110734" cy="1384995"/>
          </a:xfrm>
        </p:grpSpPr>
        <p:sp>
          <p:nvSpPr>
            <p:cNvPr id="21" name="矩形 20"/>
            <p:cNvSpPr/>
            <p:nvPr/>
          </p:nvSpPr>
          <p:spPr>
            <a:xfrm>
              <a:off x="1752600" y="5029200"/>
              <a:ext cx="2162772" cy="138499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r>
                <a:rPr lang="en-US" altLang="zh-CN" sz="2800" b="1" cap="none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@ Detector</a:t>
              </a:r>
            </a:p>
            <a:p>
              <a:pPr>
                <a:buFont typeface="Arial" pitchFamily="34" charset="0"/>
                <a:buChar char="•"/>
              </a:pPr>
              <a:r>
                <a:rPr lang="en-US" altLang="zh-CN" sz="28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 Position</a:t>
              </a:r>
            </a:p>
            <a:p>
              <a:pPr>
                <a:buFont typeface="Arial" pitchFamily="34" charset="0"/>
                <a:buChar char="•"/>
              </a:pPr>
              <a:r>
                <a:rPr lang="en-US" altLang="zh-CN" sz="2800" b="1" cap="none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 Direction</a:t>
              </a:r>
              <a:endParaRPr lang="zh-CN" altLang="en-US" sz="2800" b="1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6400800" y="5029200"/>
              <a:ext cx="2462534" cy="138499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r>
                <a:rPr lang="en-US" altLang="zh-CN" sz="2800" b="1" cap="none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@ Source</a:t>
              </a:r>
            </a:p>
            <a:p>
              <a:pPr>
                <a:buFont typeface="Arial" pitchFamily="34" charset="0"/>
                <a:buChar char="•"/>
              </a:pPr>
              <a:r>
                <a:rPr lang="en-US" altLang="zh-CN" sz="28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 Momentum</a:t>
              </a:r>
            </a:p>
            <a:p>
              <a:pPr>
                <a:buFont typeface="Arial" pitchFamily="34" charset="0"/>
                <a:buChar char="•"/>
              </a:pPr>
              <a:r>
                <a:rPr lang="en-US" altLang="zh-CN" sz="2800" b="1" cap="none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 Direction</a:t>
              </a:r>
              <a:endParaRPr lang="zh-CN" altLang="en-US" sz="2800" b="1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  <p:sp>
          <p:nvSpPr>
            <p:cNvPr id="24" name="右箭头 23"/>
            <p:cNvSpPr/>
            <p:nvPr/>
          </p:nvSpPr>
          <p:spPr>
            <a:xfrm>
              <a:off x="4191000" y="5150197"/>
              <a:ext cx="2133600" cy="1143000"/>
            </a:xfrm>
            <a:prstGeom prst="rightArrow">
              <a:avLst>
                <a:gd name="adj1" fmla="val 61743"/>
                <a:gd name="adj2" fmla="val 32385"/>
              </a:avLst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Inverse Prism </a:t>
              </a:r>
            </a:p>
            <a:p>
              <a:pPr algn="ctr"/>
              <a:r>
                <a:rPr lang="en-US" dirty="0" smtClean="0"/>
                <a:t>Transportation</a:t>
              </a:r>
              <a:endParaRPr lang="en-US" dirty="0"/>
            </a:p>
          </p:txBody>
        </p:sp>
      </p:grp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Boson 2010</a:t>
            </a: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Jin Huang &lt;jinhuang@mit.edu&gt;</a:t>
            </a:r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Magnetic Spectrometer Optics</a:t>
            </a:r>
            <a:endParaRPr lang="en-US" dirty="0"/>
          </a:p>
        </p:txBody>
      </p:sp>
      <p:pic>
        <p:nvPicPr>
          <p:cNvPr id="2050" name="Picture 2" descr="E:\My Documents\my file\JLab\meeting\2010.09.20 Boson 2010\HRS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905000" y="2235596"/>
            <a:ext cx="7165415" cy="4470003"/>
          </a:xfrm>
          <a:prstGeom prst="rect">
            <a:avLst/>
          </a:prstGeom>
          <a:noFill/>
        </p:spPr>
      </p:pic>
      <p:sp>
        <p:nvSpPr>
          <p:cNvPr id="10" name="椭圆 9"/>
          <p:cNvSpPr/>
          <p:nvPr/>
        </p:nvSpPr>
        <p:spPr>
          <a:xfrm>
            <a:off x="6858000" y="3505200"/>
            <a:ext cx="1447800" cy="457200"/>
          </a:xfrm>
          <a:prstGeom prst="ellipse">
            <a:avLst/>
          </a:prstGeom>
          <a:noFill/>
          <a:ln w="3175">
            <a:solidFill>
              <a:srgbClr val="FFFF00"/>
            </a:solidFill>
          </a:ln>
          <a:effectLst>
            <a:glow rad="63500">
              <a:srgbClr val="D67000">
                <a:alpha val="40000"/>
              </a:srgbClr>
            </a:glo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effectLst>
                <a:glow rad="101600">
                  <a:srgbClr val="FA7406">
                    <a:alpha val="60000"/>
                  </a:srgbClr>
                </a:glow>
              </a:effectLst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4648200" y="4572000"/>
            <a:ext cx="2286000" cy="1447800"/>
          </a:xfrm>
          <a:prstGeom prst="ellipse">
            <a:avLst/>
          </a:prstGeom>
          <a:noFill/>
          <a:ln w="3175">
            <a:solidFill>
              <a:srgbClr val="FFFF00"/>
            </a:solidFill>
          </a:ln>
          <a:effectLst>
            <a:glow rad="63500">
              <a:srgbClr val="D67000">
                <a:alpha val="40000"/>
              </a:srgbClr>
            </a:glo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effectLst>
                <a:glow rad="101600">
                  <a:srgbClr val="FA7406">
                    <a:alpha val="60000"/>
                  </a:srgbClr>
                </a:glow>
              </a:effectLst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858000" y="4953000"/>
            <a:ext cx="13436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3333CC"/>
                </a:solidFill>
              </a:rPr>
              <a:t>Dispersive</a:t>
            </a:r>
          </a:p>
          <a:p>
            <a:r>
              <a:rPr lang="en-US" dirty="0" smtClean="0">
                <a:solidFill>
                  <a:srgbClr val="3333CC"/>
                </a:solidFill>
              </a:rPr>
              <a:t>Dipole</a:t>
            </a:r>
            <a:endParaRPr lang="en-US" dirty="0">
              <a:solidFill>
                <a:srgbClr val="3333CC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981200" y="5791200"/>
            <a:ext cx="254108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accent4">
                    <a:lumMod val="50000"/>
                  </a:schemeClr>
                </a:solidFill>
              </a:rPr>
              <a:t>Other Magnet Components</a:t>
            </a:r>
            <a:endParaRPr lang="en-US" sz="14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715000" y="3124200"/>
            <a:ext cx="23086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D67000"/>
                </a:solidFill>
              </a:rPr>
              <a:t>Tracking Detectors</a:t>
            </a:r>
            <a:endParaRPr lang="en-US" dirty="0">
              <a:solidFill>
                <a:srgbClr val="D67000"/>
              </a:solidFill>
            </a:endParaRPr>
          </a:p>
        </p:txBody>
      </p:sp>
      <p:sp>
        <p:nvSpPr>
          <p:cNvPr id="9" name="内容占位符 8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301447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Dispersive 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Dipole Magnets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+ 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Tracking Detectors</a:t>
            </a:r>
          </a:p>
          <a:p>
            <a:r>
              <a:rPr lang="en-US" sz="2400" dirty="0" smtClean="0"/>
              <a:t>Analyze incoming charged particle </a:t>
            </a:r>
          </a:p>
          <a:p>
            <a:pPr lvl="1"/>
            <a:r>
              <a:rPr lang="en-US" sz="2000" dirty="0" smtClean="0">
                <a:solidFill>
                  <a:schemeClr val="accent1"/>
                </a:solidFill>
              </a:rPr>
              <a:t>Momentum (3D Vector)</a:t>
            </a:r>
          </a:p>
          <a:p>
            <a:pPr lvl="1"/>
            <a:r>
              <a:rPr lang="en-US" sz="2000" dirty="0" smtClean="0">
                <a:solidFill>
                  <a:schemeClr val="accent1"/>
                </a:solidFill>
              </a:rPr>
              <a:t>Vertex Position</a:t>
            </a:r>
          </a:p>
          <a:p>
            <a:r>
              <a:rPr lang="en-US" sz="2400" dirty="0" smtClean="0">
                <a:solidFill>
                  <a:srgbClr val="7030A0"/>
                </a:solidFill>
              </a:rPr>
              <a:t>Optics = A functional formula</a:t>
            </a:r>
          </a:p>
          <a:p>
            <a:pPr lvl="1"/>
            <a:r>
              <a:rPr lang="en-US" sz="2000" dirty="0" smtClean="0"/>
              <a:t>Multivariable input/output</a:t>
            </a:r>
            <a:endParaRPr lang="en-US" sz="2000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1905000" y="2235596"/>
            <a:ext cx="7165415" cy="4470004"/>
            <a:chOff x="1905000" y="2235596"/>
            <a:chExt cx="7165415" cy="4470004"/>
          </a:xfrm>
        </p:grpSpPr>
        <p:pic>
          <p:nvPicPr>
            <p:cNvPr id="2050" name="Picture 2" descr="E:\My Documents\my file\JLab\meeting\2010.09.20 Boson 2010\HRS.pn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905000" y="2235596"/>
              <a:ext cx="7165415" cy="4470004"/>
            </a:xfrm>
            <a:prstGeom prst="rect">
              <a:avLst/>
            </a:prstGeom>
            <a:noFill/>
          </p:spPr>
        </p:pic>
        <p:sp>
          <p:nvSpPr>
            <p:cNvPr id="10" name="椭圆 9"/>
            <p:cNvSpPr/>
            <p:nvPr/>
          </p:nvSpPr>
          <p:spPr>
            <a:xfrm>
              <a:off x="6858000" y="3505200"/>
              <a:ext cx="1447800" cy="457200"/>
            </a:xfrm>
            <a:prstGeom prst="ellipse">
              <a:avLst/>
            </a:prstGeom>
            <a:noFill/>
            <a:ln w="3175">
              <a:solidFill>
                <a:srgbClr val="FFFF00"/>
              </a:solidFill>
            </a:ln>
            <a:effectLst>
              <a:glow rad="63500">
                <a:srgbClr val="D67000">
                  <a:alpha val="40000"/>
                </a:srgbClr>
              </a:glo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glow rad="101600">
                    <a:srgbClr val="FA7406">
                      <a:alpha val="60000"/>
                    </a:srgbClr>
                  </a:glow>
                </a:effectLst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4648200" y="4572000"/>
              <a:ext cx="2286000" cy="1447800"/>
            </a:xfrm>
            <a:prstGeom prst="ellipse">
              <a:avLst/>
            </a:prstGeom>
            <a:noFill/>
            <a:ln w="3175">
              <a:solidFill>
                <a:srgbClr val="FFFF00"/>
              </a:solidFill>
            </a:ln>
            <a:effectLst>
              <a:glow rad="63500">
                <a:srgbClr val="D67000">
                  <a:alpha val="40000"/>
                </a:srgbClr>
              </a:glo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glow rad="101600">
                    <a:srgbClr val="FA7406">
                      <a:alpha val="60000"/>
                    </a:srgbClr>
                  </a:glow>
                </a:effectLst>
              </a:endParaRPr>
            </a:p>
          </p:txBody>
        </p:sp>
      </p:grpSp>
      <p:sp>
        <p:nvSpPr>
          <p:cNvPr id="9" name="内容占位符 8"/>
          <p:cNvSpPr>
            <a:spLocks noGrp="1"/>
          </p:cNvSpPr>
          <p:nvPr>
            <p:ph idx="1"/>
          </p:nvPr>
        </p:nvSpPr>
        <p:spPr>
          <a:xfrm>
            <a:off x="457200" y="1405128"/>
            <a:ext cx="8229600" cy="3243072"/>
          </a:xfrm>
        </p:spPr>
        <p:txBody>
          <a:bodyPr>
            <a:normAutofit/>
          </a:bodyPr>
          <a:lstStyle/>
          <a:p>
            <a:r>
              <a:rPr lang="en-US" sz="2000" dirty="0" smtClean="0"/>
              <a:t>Setup</a:t>
            </a:r>
          </a:p>
          <a:p>
            <a:pPr lvl="1"/>
            <a:r>
              <a:rPr lang="en-US" sz="1800" dirty="0" smtClean="0"/>
              <a:t>QQDQ vertical bending 45º, </a:t>
            </a:r>
            <a:r>
              <a:rPr lang="en-US" sz="1800" dirty="0" smtClean="0">
                <a:solidFill>
                  <a:schemeClr val="accent1"/>
                </a:solidFill>
              </a:rPr>
              <a:t>well studied over years</a:t>
            </a:r>
          </a:p>
          <a:p>
            <a:pPr lvl="1"/>
            <a:r>
              <a:rPr lang="en-US" sz="1800" dirty="0" smtClean="0"/>
              <a:t>Septum magnet to </a:t>
            </a:r>
            <a:r>
              <a:rPr lang="en-US" sz="1800" dirty="0" smtClean="0">
                <a:solidFill>
                  <a:schemeClr val="accent1"/>
                </a:solidFill>
              </a:rPr>
              <a:t>access scattering angle to 5º</a:t>
            </a:r>
          </a:p>
          <a:p>
            <a:pPr lvl="1"/>
            <a:r>
              <a:rPr lang="en-US" sz="1800" dirty="0" smtClean="0"/>
              <a:t>Vertical Drift Chamber (VDC) for tracking</a:t>
            </a:r>
          </a:p>
          <a:p>
            <a:r>
              <a:rPr lang="en-US" sz="2000" dirty="0" smtClean="0"/>
              <a:t>Acceptance w/ septum</a:t>
            </a:r>
          </a:p>
          <a:p>
            <a:pPr lvl="1"/>
            <a:r>
              <a:rPr lang="en-US" sz="1800" dirty="0" smtClean="0">
                <a:solidFill>
                  <a:schemeClr val="accent1"/>
                </a:solidFill>
              </a:rPr>
              <a:t>Momentum</a:t>
            </a:r>
            <a:r>
              <a:rPr lang="en-US" sz="1800" dirty="0" smtClean="0"/>
              <a:t> ±4.5%</a:t>
            </a:r>
          </a:p>
          <a:p>
            <a:pPr lvl="1"/>
            <a:r>
              <a:rPr lang="en-US" sz="1800" dirty="0" smtClean="0">
                <a:solidFill>
                  <a:schemeClr val="accent1"/>
                </a:solidFill>
              </a:rPr>
              <a:t>Angle</a:t>
            </a:r>
            <a:r>
              <a:rPr lang="en-US" sz="1800" dirty="0" smtClean="0"/>
              <a:t> ±20mrad </a:t>
            </a:r>
            <a:r>
              <a:rPr lang="en-US" sz="1800" dirty="0" smtClean="0">
                <a:solidFill>
                  <a:srgbClr val="D67000"/>
                </a:solidFill>
              </a:rPr>
              <a:t>(H</a:t>
            </a:r>
            <a:r>
              <a:rPr lang="en-US" sz="1800" dirty="0" smtClean="0">
                <a:solidFill>
                  <a:srgbClr val="D67000"/>
                </a:solidFill>
              </a:rPr>
              <a:t>)</a:t>
            </a:r>
            <a:r>
              <a:rPr lang="en-US" sz="1800" dirty="0" smtClean="0"/>
              <a:t>; </a:t>
            </a:r>
            <a:r>
              <a:rPr lang="en-US" sz="1800" dirty="0" smtClean="0"/>
              <a:t>±60mrad </a:t>
            </a:r>
            <a:r>
              <a:rPr lang="en-US" sz="1800" dirty="0" smtClean="0">
                <a:solidFill>
                  <a:srgbClr val="D67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(V</a:t>
            </a:r>
            <a:r>
              <a:rPr lang="en-US" sz="1800" dirty="0" smtClean="0">
                <a:solidFill>
                  <a:srgbClr val="D67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)</a:t>
            </a:r>
            <a:r>
              <a:rPr lang="en-US" sz="1800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;</a:t>
            </a:r>
            <a:r>
              <a:rPr lang="en-US" sz="1800" dirty="0" smtClean="0"/>
              <a:t> ~5msr</a:t>
            </a:r>
            <a:endParaRPr lang="en-US" sz="1800" dirty="0" smtClean="0"/>
          </a:p>
          <a:p>
            <a:pPr lvl="1"/>
            <a:r>
              <a:rPr lang="en-US" sz="1800" dirty="0" smtClean="0">
                <a:solidFill>
                  <a:schemeClr val="accent1"/>
                </a:solidFill>
              </a:rPr>
              <a:t>Vertex </a:t>
            </a:r>
            <a:r>
              <a:rPr lang="en-US" sz="1800" dirty="0" smtClean="0"/>
              <a:t>&gt;50cm @ 5º</a:t>
            </a:r>
          </a:p>
          <a:p>
            <a:endParaRPr lang="en-US" sz="2000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Boson 2010</a:t>
            </a: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Jin Huang &lt;jinhuang@mit.edu&gt;</a:t>
            </a:r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High Resolution Spectrometer (HRS)</a:t>
            </a:r>
            <a:br>
              <a:rPr lang="en-US" sz="4000" dirty="0" smtClean="0"/>
            </a:br>
            <a:r>
              <a:rPr lang="en-US" sz="4000" dirty="0" smtClean="0"/>
              <a:t>for APEX </a:t>
            </a:r>
            <a:endParaRPr lang="en-US" dirty="0"/>
          </a:p>
        </p:txBody>
      </p:sp>
      <p:pic>
        <p:nvPicPr>
          <p:cNvPr id="6146" name="Picture 2" descr="C:\Program Files (x86)\Microsoft Office\MEDIA\CAGCAT10\j0302953.jpg"/>
          <p:cNvPicPr>
            <a:picLocks noChangeAspect="1" noChangeArrowheads="1"/>
          </p:cNvPicPr>
          <p:nvPr/>
        </p:nvPicPr>
        <p:blipFill>
          <a:blip r:embed="rId4" cstate="print">
            <a:lum contrast="20000"/>
          </a:blip>
          <a:srcRect/>
          <a:stretch>
            <a:fillRect/>
          </a:stretch>
        </p:blipFill>
        <p:spPr bwMode="auto">
          <a:xfrm>
            <a:off x="8458200" y="5577618"/>
            <a:ext cx="457200" cy="640748"/>
          </a:xfrm>
          <a:prstGeom prst="rect">
            <a:avLst/>
          </a:prstGeom>
          <a:noFill/>
        </p:spPr>
      </p:pic>
      <p:grpSp>
        <p:nvGrpSpPr>
          <p:cNvPr id="37" name="组合 36"/>
          <p:cNvGrpSpPr/>
          <p:nvPr/>
        </p:nvGrpSpPr>
        <p:grpSpPr>
          <a:xfrm>
            <a:off x="76200" y="4191000"/>
            <a:ext cx="3200400" cy="1524000"/>
            <a:chOff x="76200" y="4191000"/>
            <a:chExt cx="3200400" cy="1524000"/>
          </a:xfrm>
        </p:grpSpPr>
        <p:pic>
          <p:nvPicPr>
            <p:cNvPr id="23" name="Picture 2" descr="E:\My Documents\my file\JLab\meeting\2010.09.20 Boson 2010\floor.pn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6001" t="28011" r="45549" b="33473"/>
            <a:stretch>
              <a:fillRect/>
            </a:stretch>
          </p:blipFill>
          <p:spPr bwMode="auto">
            <a:xfrm>
              <a:off x="228600" y="4191000"/>
              <a:ext cx="1599755" cy="1295400"/>
            </a:xfrm>
            <a:prstGeom prst="rect">
              <a:avLst/>
            </a:prstGeom>
            <a:noFill/>
          </p:spPr>
        </p:pic>
        <p:sp>
          <p:nvSpPr>
            <p:cNvPr id="30" name="圆角矩形 29"/>
            <p:cNvSpPr/>
            <p:nvPr/>
          </p:nvSpPr>
          <p:spPr>
            <a:xfrm>
              <a:off x="152400" y="4191000"/>
              <a:ext cx="1752600" cy="1524000"/>
            </a:xfrm>
            <a:prstGeom prst="roundRect">
              <a:avLst/>
            </a:prstGeom>
            <a:noFill/>
            <a:ln w="3175">
              <a:solidFill>
                <a:srgbClr val="FFFF00"/>
              </a:solidFill>
            </a:ln>
            <a:effectLst>
              <a:glow rad="63500">
                <a:srgbClr val="D67000">
                  <a:alpha val="40000"/>
                </a:srgbClr>
              </a:glo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dk1"/>
                </a:solidFill>
                <a:effectLst>
                  <a:glow rad="101600">
                    <a:srgbClr val="FA7406">
                      <a:alpha val="60000"/>
                    </a:srgbClr>
                  </a:glow>
                </a:effectLst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228600" y="5345668"/>
              <a:ext cx="118494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rgbClr val="D67000"/>
                  </a:solidFill>
                </a:rPr>
                <a:t>Top view</a:t>
              </a:r>
              <a:endParaRPr lang="en-US" dirty="0">
                <a:solidFill>
                  <a:srgbClr val="D67000"/>
                </a:solidFill>
              </a:endParaRPr>
            </a:p>
          </p:txBody>
        </p:sp>
        <p:sp>
          <p:nvSpPr>
            <p:cNvPr id="32" name="圆角矩形 31"/>
            <p:cNvSpPr/>
            <p:nvPr/>
          </p:nvSpPr>
          <p:spPr>
            <a:xfrm>
              <a:off x="2438400" y="5105400"/>
              <a:ext cx="838200" cy="609600"/>
            </a:xfrm>
            <a:prstGeom prst="roundRect">
              <a:avLst/>
            </a:prstGeom>
            <a:noFill/>
            <a:ln w="3175">
              <a:solidFill>
                <a:srgbClr val="FFFF00"/>
              </a:solidFill>
            </a:ln>
            <a:effectLst>
              <a:glow rad="63500">
                <a:srgbClr val="D67000">
                  <a:alpha val="40000"/>
                </a:srgbClr>
              </a:glo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dk1"/>
                </a:solidFill>
                <a:effectLst>
                  <a:glow rad="101600">
                    <a:srgbClr val="FA7406">
                      <a:alpha val="60000"/>
                    </a:srgbClr>
                  </a:glow>
                </a:effectLst>
              </a:endParaRPr>
            </a:p>
          </p:txBody>
        </p:sp>
        <p:cxnSp>
          <p:nvCxnSpPr>
            <p:cNvPr id="34" name="直接箭头连接符 33"/>
            <p:cNvCxnSpPr>
              <a:endCxn id="30" idx="3"/>
            </p:cNvCxnSpPr>
            <p:nvPr/>
          </p:nvCxnSpPr>
          <p:spPr>
            <a:xfrm rot="10800000">
              <a:off x="1905000" y="4953000"/>
              <a:ext cx="533400" cy="228600"/>
            </a:xfrm>
            <a:prstGeom prst="straightConnector1">
              <a:avLst/>
            </a:prstGeom>
            <a:noFill/>
            <a:ln w="3175">
              <a:solidFill>
                <a:srgbClr val="FFFF00"/>
              </a:solidFill>
              <a:tailEnd type="stealth" w="lg" len="lg"/>
            </a:ln>
            <a:effectLst>
              <a:glow rad="63500">
                <a:srgbClr val="D67000">
                  <a:alpha val="40000"/>
                </a:srgbClr>
              </a:glo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cxnSp>
        <p:pic>
          <p:nvPicPr>
            <p:cNvPr id="28" name="Picture 2" descr="E:\My Documents\my file\JLab\meeting\2010.09.20 Boson 2010\HRS.pn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47731" r="89366" b="43746"/>
            <a:stretch>
              <a:fillRect/>
            </a:stretch>
          </p:blipFill>
          <p:spPr bwMode="auto">
            <a:xfrm>
              <a:off x="76200" y="4381500"/>
              <a:ext cx="838200" cy="4191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919472"/>
          </a:xfrm>
        </p:spPr>
        <p:txBody>
          <a:bodyPr>
            <a:normAutofit/>
          </a:bodyPr>
          <a:lstStyle/>
          <a:p>
            <a:r>
              <a:rPr lang="en-US" dirty="0" smtClean="0"/>
              <a:t>Use tracking information on VDC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2D hit position/2D angle</a:t>
            </a:r>
          </a:p>
          <a:p>
            <a:r>
              <a:rPr lang="en-US" dirty="0" smtClean="0"/>
              <a:t>Reconstruct target side 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Small acceptance, large size → Fine res.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Momentum </a:t>
            </a:r>
            <a:r>
              <a:rPr lang="el-GR" dirty="0" smtClean="0"/>
              <a:t>σ</a:t>
            </a:r>
            <a:r>
              <a:rPr lang="en-US" dirty="0" smtClean="0"/>
              <a:t>~1×10</a:t>
            </a:r>
            <a:r>
              <a:rPr lang="en-US" baseline="30000" dirty="0" smtClean="0"/>
              <a:t>-4</a:t>
            </a:r>
            <a:r>
              <a:rPr lang="en-US" sz="2400" dirty="0" smtClean="0"/>
              <a:t>(Rel. to p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)</a:t>
            </a:r>
            <a:endParaRPr lang="en-US" baseline="30000" dirty="0" smtClean="0">
              <a:solidFill>
                <a:schemeClr val="accent1"/>
              </a:solidFill>
            </a:endParaRP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Angle</a:t>
            </a:r>
            <a:r>
              <a:rPr lang="en-US" dirty="0" smtClean="0"/>
              <a:t> </a:t>
            </a:r>
            <a:r>
              <a:rPr lang="el-GR" dirty="0" smtClean="0"/>
              <a:t>σ</a:t>
            </a:r>
            <a:r>
              <a:rPr lang="en-US" dirty="0" smtClean="0"/>
              <a:t>~0.5mrad </a:t>
            </a:r>
            <a:r>
              <a:rPr lang="en-US" dirty="0" smtClean="0">
                <a:solidFill>
                  <a:srgbClr val="D67000"/>
                </a:solidFill>
              </a:rPr>
              <a:t>(H)</a:t>
            </a:r>
            <a:r>
              <a:rPr lang="en-US" dirty="0" smtClean="0"/>
              <a:t> , 1mrad </a:t>
            </a:r>
            <a:r>
              <a:rPr lang="en-US" dirty="0" smtClean="0">
                <a:solidFill>
                  <a:srgbClr val="D67000"/>
                </a:solidFill>
              </a:rPr>
              <a:t>(V)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Vertex </a:t>
            </a:r>
            <a:r>
              <a:rPr lang="el-GR" dirty="0" smtClean="0"/>
              <a:t>σ</a:t>
            </a:r>
            <a:r>
              <a:rPr lang="en-US" dirty="0" smtClean="0"/>
              <a:t>~1cm, </a:t>
            </a:r>
            <a:r>
              <a:rPr lang="en-US" dirty="0" smtClean="0">
                <a:solidFill>
                  <a:schemeClr val="accent1"/>
                </a:solidFill>
              </a:rPr>
              <a:t>Trans. Pos. </a:t>
            </a:r>
            <a:r>
              <a:rPr lang="el-GR" dirty="0" smtClean="0">
                <a:solidFill>
                  <a:schemeClr val="accent1"/>
                </a:solidFill>
              </a:rPr>
              <a:t> </a:t>
            </a:r>
            <a:r>
              <a:rPr lang="el-GR" dirty="0" smtClean="0"/>
              <a:t>σ</a:t>
            </a:r>
            <a:r>
              <a:rPr lang="en-US" dirty="0" smtClean="0"/>
              <a:t>~1mm</a:t>
            </a:r>
          </a:p>
          <a:p>
            <a:pPr lvl="1"/>
            <a:r>
              <a:rPr lang="en-US" dirty="0" smtClean="0"/>
              <a:t>+</a:t>
            </a:r>
            <a:r>
              <a:rPr lang="en-US" dirty="0" smtClean="0">
                <a:solidFill>
                  <a:schemeClr val="accent1"/>
                </a:solidFill>
              </a:rPr>
              <a:t>Target multi-scattering </a:t>
            </a:r>
            <a:r>
              <a:rPr lang="en-US" dirty="0" smtClean="0"/>
              <a:t>(~0.4mrad on angles)</a:t>
            </a:r>
          </a:p>
          <a:p>
            <a:r>
              <a:rPr lang="en-US" dirty="0" smtClean="0"/>
              <a:t>Uncertainty contribution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Tracking precision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Optics calibration precision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Boson 2010</a:t>
            </a:r>
            <a:endParaRPr 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Jin Huang &lt;jinhuang@mit.edu&gt;</a:t>
            </a:r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Optics for APEX</a:t>
            </a:r>
            <a:endParaRPr lang="en-US" dirty="0"/>
          </a:p>
        </p:txBody>
      </p:sp>
      <p:pic>
        <p:nvPicPr>
          <p:cNvPr id="3074" name="Picture 2" descr="E:\My Documents\my file\JLab\meeting\2010.09.20 Boson 2010\floor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5450" y="1295400"/>
            <a:ext cx="3638550" cy="2176249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Inv mass uncertainty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(ex.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Kine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A)</a:t>
            </a:r>
          </a:p>
          <a:p>
            <a:pPr lvl="1"/>
            <a:r>
              <a:rPr lang="en-US" dirty="0" smtClean="0"/>
              <a:t>To leading order:</a:t>
            </a:r>
            <a:br>
              <a:rPr lang="en-US" dirty="0" smtClean="0"/>
            </a:br>
            <a:r>
              <a:rPr lang="en-US" dirty="0" smtClean="0"/>
              <a:t> 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Momentum Contribution is small</a:t>
            </a:r>
          </a:p>
          <a:p>
            <a:pPr lvl="2"/>
            <a:r>
              <a:rPr lang="el-GR" dirty="0" smtClean="0"/>
              <a:t>σ</a:t>
            </a:r>
            <a:r>
              <a:rPr lang="en-US" dirty="0" smtClean="0"/>
              <a:t>~1×10</a:t>
            </a:r>
            <a:r>
              <a:rPr lang="en-US" baseline="30000" dirty="0" smtClean="0"/>
              <a:t>-4 </a:t>
            </a:r>
            <a:r>
              <a:rPr lang="en-US" dirty="0" smtClean="0"/>
              <a:t>→ </a:t>
            </a:r>
            <a:r>
              <a:rPr lang="el-GR" dirty="0" smtClean="0"/>
              <a:t>δ</a:t>
            </a:r>
            <a:r>
              <a:rPr lang="en-US" dirty="0" smtClean="0"/>
              <a:t>m~20keV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Vertical angle res. is minor </a:t>
            </a:r>
            <a:r>
              <a:rPr lang="en-US" dirty="0" smtClean="0"/>
              <a:t>too</a:t>
            </a:r>
          </a:p>
          <a:p>
            <a:pPr lvl="2"/>
            <a:r>
              <a:rPr lang="el-GR" dirty="0" smtClean="0"/>
              <a:t>σ</a:t>
            </a:r>
            <a:r>
              <a:rPr lang="en-US" dirty="0" smtClean="0"/>
              <a:t>~1mrad → </a:t>
            </a:r>
            <a:r>
              <a:rPr lang="el-GR" dirty="0" smtClean="0"/>
              <a:t>δ</a:t>
            </a:r>
            <a:r>
              <a:rPr lang="en-US" dirty="0" smtClean="0"/>
              <a:t>m&lt;120keV</a:t>
            </a:r>
          </a:p>
          <a:p>
            <a:pPr lvl="1"/>
            <a:r>
              <a:rPr lang="en-US" dirty="0" smtClean="0">
                <a:solidFill>
                  <a:srgbClr val="D67000"/>
                </a:solidFill>
              </a:rPr>
              <a:t>Diff of horizontal angles res. dominates</a:t>
            </a:r>
          </a:p>
          <a:p>
            <a:pPr lvl="2"/>
            <a:r>
              <a:rPr lang="el-GR" dirty="0" smtClean="0">
                <a:solidFill>
                  <a:srgbClr val="7030A0"/>
                </a:solidFill>
              </a:rPr>
              <a:t>σ</a:t>
            </a:r>
            <a:r>
              <a:rPr lang="en-US" dirty="0" smtClean="0">
                <a:solidFill>
                  <a:srgbClr val="7030A0"/>
                </a:solidFill>
              </a:rPr>
              <a:t>~0.5mrad → </a:t>
            </a:r>
            <a:r>
              <a:rPr lang="el-GR" dirty="0" smtClean="0">
                <a:solidFill>
                  <a:srgbClr val="7030A0"/>
                </a:solidFill>
              </a:rPr>
              <a:t>δ</a:t>
            </a:r>
            <a:r>
              <a:rPr lang="en-US" dirty="0" smtClean="0">
                <a:solidFill>
                  <a:srgbClr val="7030A0"/>
                </a:solidFill>
              </a:rPr>
              <a:t>m~570keV</a:t>
            </a:r>
          </a:p>
          <a:p>
            <a:pPr lvl="2"/>
            <a:r>
              <a:rPr lang="en-US" dirty="0" smtClean="0">
                <a:solidFill>
                  <a:srgbClr val="7030A0"/>
                </a:solidFill>
              </a:rPr>
              <a:t>Sum of horizontal angles -&gt; high order</a:t>
            </a:r>
          </a:p>
          <a:p>
            <a:pPr lvl="2"/>
            <a:r>
              <a:rPr lang="en-US" dirty="0" smtClean="0">
                <a:solidFill>
                  <a:srgbClr val="7030A0"/>
                </a:solidFill>
              </a:rPr>
              <a:t>Systematic offset of diff -&gt; do not contribute to peak width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+Target multi-scattering</a:t>
            </a:r>
          </a:p>
          <a:p>
            <a:pPr lvl="2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~0.4mrad (~500keV on 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δ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m), target design dependant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Boson 2010</a:t>
            </a:r>
            <a:endParaRPr 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Jin Huang &lt;jinhuang@mit.edu&gt;</a:t>
            </a:r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5638800" cy="1143000"/>
          </a:xfrm>
        </p:spPr>
        <p:txBody>
          <a:bodyPr/>
          <a:lstStyle/>
          <a:p>
            <a:r>
              <a:rPr lang="en-US" dirty="0" smtClean="0"/>
              <a:t>Uncertainty in optics</a:t>
            </a:r>
            <a:endParaRPr lang="en-US" dirty="0"/>
          </a:p>
        </p:txBody>
      </p:sp>
      <p:pic>
        <p:nvPicPr>
          <p:cNvPr id="7" name="Picture 2" descr="E:\My Documents\my file\JLab\meeting\2010.09.20 Boson 2010\floor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88859" y="2667000"/>
            <a:ext cx="3255141" cy="1946929"/>
          </a:xfrm>
          <a:prstGeom prst="rect">
            <a:avLst/>
          </a:prstGeom>
          <a:noFill/>
        </p:spPr>
      </p:pic>
      <p:graphicFrame>
        <p:nvGraphicFramePr>
          <p:cNvPr id="8" name="对象 7"/>
          <p:cNvGraphicFramePr>
            <a:graphicFrameLocks noChangeAspect="1"/>
          </p:cNvGraphicFramePr>
          <p:nvPr/>
        </p:nvGraphicFramePr>
        <p:xfrm>
          <a:off x="1143000" y="2362200"/>
          <a:ext cx="6376738" cy="457200"/>
        </p:xfrm>
        <a:graphic>
          <a:graphicData uri="http://schemas.openxmlformats.org/presentationml/2006/ole">
            <p:oleObj spid="_x0000_s2050" name="Equation" r:id="rId5" imgW="3365280" imgH="241200" progId="Equation.3">
              <p:embed/>
            </p:oleObj>
          </a:graphicData>
        </a:graphic>
      </p:graphicFrame>
      <p:grpSp>
        <p:nvGrpSpPr>
          <p:cNvPr id="38" name="组合 37"/>
          <p:cNvGrpSpPr/>
          <p:nvPr/>
        </p:nvGrpSpPr>
        <p:grpSpPr>
          <a:xfrm>
            <a:off x="6248400" y="685800"/>
            <a:ext cx="2755597" cy="1295400"/>
            <a:chOff x="6096000" y="914400"/>
            <a:chExt cx="2755597" cy="1295400"/>
          </a:xfrm>
        </p:grpSpPr>
        <p:sp>
          <p:nvSpPr>
            <p:cNvPr id="37" name="圆角矩形 36"/>
            <p:cNvSpPr/>
            <p:nvPr/>
          </p:nvSpPr>
          <p:spPr>
            <a:xfrm>
              <a:off x="6096000" y="914400"/>
              <a:ext cx="2743200" cy="1295400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6781800" y="990600"/>
              <a:ext cx="2069797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 Central angle</a:t>
              </a:r>
            </a:p>
            <a:p>
              <a:r>
                <a:rPr lang="en-US" dirty="0" smtClean="0"/>
                <a:t> Momentum dev.</a:t>
              </a:r>
            </a:p>
            <a:p>
              <a:r>
                <a:rPr lang="en-US" dirty="0" smtClean="0"/>
                <a:t> H. angle diff</a:t>
              </a:r>
            </a:p>
            <a:p>
              <a:r>
                <a:rPr lang="en-US" dirty="0" smtClean="0"/>
                <a:t> V. angles</a:t>
              </a:r>
              <a:endParaRPr lang="en-US" dirty="0"/>
            </a:p>
          </p:txBody>
        </p:sp>
        <p:graphicFrame>
          <p:nvGraphicFramePr>
            <p:cNvPr id="2051" name="Object 3"/>
            <p:cNvGraphicFramePr>
              <a:graphicFrameLocks noChangeAspect="1"/>
            </p:cNvGraphicFramePr>
            <p:nvPr/>
          </p:nvGraphicFramePr>
          <p:xfrm>
            <a:off x="6248400" y="990600"/>
            <a:ext cx="571500" cy="1143000"/>
          </p:xfrm>
          <a:graphic>
            <a:graphicData uri="http://schemas.openxmlformats.org/presentationml/2006/ole">
              <p:oleObj spid="_x0000_s2051" name="Equation" r:id="rId6" imgW="558720" imgH="939600" progId="Equation.3">
                <p:embed/>
              </p:oleObj>
            </a:graphicData>
          </a:graphic>
        </p:graphicFrame>
      </p:grp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Reconstructing optics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Input</a:t>
            </a:r>
            <a:r>
              <a:rPr lang="en-US" dirty="0" smtClean="0"/>
              <a:t>: 	Track position/direction, Beam location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Output</a:t>
            </a:r>
            <a:r>
              <a:rPr lang="en-US" dirty="0" smtClean="0"/>
              <a:t>: 	3D momentum, vertex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Formula</a:t>
            </a:r>
            <a:r>
              <a:rPr lang="en-US" dirty="0" smtClean="0"/>
              <a:t>: 4D polynomial fitting &amp; interpolation</a:t>
            </a:r>
          </a:p>
          <a:p>
            <a:r>
              <a:rPr lang="en-US" dirty="0" smtClean="0"/>
              <a:t>Separating into 3 groups calibration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Angles</a:t>
            </a:r>
          </a:p>
          <a:p>
            <a:pPr lvl="2"/>
            <a:r>
              <a:rPr lang="en-US" dirty="0" smtClean="0"/>
              <a:t>Sieve slit data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Momentum</a:t>
            </a:r>
            <a:r>
              <a:rPr lang="en-US" dirty="0" smtClean="0"/>
              <a:t> (</a:t>
            </a:r>
            <a:r>
              <a:rPr lang="en-US" dirty="0" err="1" smtClean="0"/>
              <a:t>dp</a:t>
            </a:r>
            <a:r>
              <a:rPr lang="en-US" dirty="0" smtClean="0"/>
              <a:t> = momentum/central -1)</a:t>
            </a:r>
          </a:p>
          <a:p>
            <a:pPr lvl="2"/>
            <a:r>
              <a:rPr lang="en-US" dirty="0" smtClean="0"/>
              <a:t>Elastic data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Vertex</a:t>
            </a:r>
          </a:p>
          <a:p>
            <a:pPr lvl="2"/>
            <a:r>
              <a:rPr lang="en-US" dirty="0" smtClean="0"/>
              <a:t>Multi-foil data</a:t>
            </a:r>
            <a:endParaRPr 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Boson 2010</a:t>
            </a:r>
            <a:endParaRPr 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Jin Huang &lt;jinhuang@mit.edu&gt;</a:t>
            </a:r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Calibrating optics</a:t>
            </a:r>
            <a:endParaRPr lang="en-US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457200" y="1676400"/>
            <a:ext cx="8153400" cy="4495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Calibrate with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Elastic scattered electrons 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Sieve slit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Scan through acceptance</a:t>
            </a:r>
          </a:p>
          <a:p>
            <a:r>
              <a:rPr lang="en-US" dirty="0" smtClean="0"/>
              <a:t>Sieve plate survey define </a:t>
            </a:r>
            <a:br>
              <a:rPr lang="en-US" dirty="0" smtClean="0"/>
            </a:br>
            <a:r>
              <a:rPr lang="en-US" dirty="0" smtClean="0"/>
              <a:t>angle offsets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“Central Angle” is arbitrarily defined</a:t>
            </a:r>
          </a:p>
          <a:p>
            <a:pPr lvl="1"/>
            <a:r>
              <a:rPr lang="en-US" dirty="0" smtClean="0">
                <a:solidFill>
                  <a:srgbClr val="D67000"/>
                </a:solidFill>
              </a:rPr>
              <a:t>Relative distance between</a:t>
            </a:r>
            <a:br>
              <a:rPr lang="en-US" dirty="0" smtClean="0">
                <a:solidFill>
                  <a:srgbClr val="D67000"/>
                </a:solidFill>
              </a:rPr>
            </a:br>
            <a:r>
              <a:rPr lang="en-US" dirty="0" smtClean="0">
                <a:solidFill>
                  <a:srgbClr val="D67000"/>
                </a:solidFill>
              </a:rPr>
              <a:t>two sieves → offset of angle difference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Possible improvement: single sieve slit for both arm</a:t>
            </a:r>
          </a:p>
          <a:p>
            <a:pPr lvl="1"/>
            <a:r>
              <a:rPr lang="en-US" dirty="0" smtClean="0"/>
              <a:t>Other contribution (</a:t>
            </a:r>
            <a:r>
              <a:rPr lang="el-GR" dirty="0" smtClean="0"/>
              <a:t>δ</a:t>
            </a:r>
            <a:r>
              <a:rPr lang="en-US" dirty="0" smtClean="0"/>
              <a:t>m less sensitive to)</a:t>
            </a:r>
          </a:p>
          <a:p>
            <a:pPr lvl="2"/>
            <a:r>
              <a:rPr lang="en-US" dirty="0" smtClean="0">
                <a:solidFill>
                  <a:srgbClr val="002060"/>
                </a:solidFill>
              </a:rPr>
              <a:t>Beam position </a:t>
            </a:r>
          </a:p>
          <a:p>
            <a:pPr lvl="2"/>
            <a:r>
              <a:rPr lang="en-US" dirty="0" smtClean="0">
                <a:solidFill>
                  <a:srgbClr val="002060"/>
                </a:solidFill>
              </a:rPr>
              <a:t>Foil location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Boson 2010</a:t>
            </a:r>
            <a:endParaRPr 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Jin Huang &lt;jinhuang@mit.edu&gt;</a:t>
            </a:r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Run Calibration / Angles</a:t>
            </a:r>
            <a:endParaRPr lang="en-US" dirty="0"/>
          </a:p>
        </p:txBody>
      </p:sp>
      <p:grpSp>
        <p:nvGrpSpPr>
          <p:cNvPr id="9" name="组合 44"/>
          <p:cNvGrpSpPr/>
          <p:nvPr/>
        </p:nvGrpSpPr>
        <p:grpSpPr>
          <a:xfrm>
            <a:off x="5611982" y="1252728"/>
            <a:ext cx="3287338" cy="3243072"/>
            <a:chOff x="6729579" y="1624814"/>
            <a:chExt cx="2284398" cy="2253637"/>
          </a:xfrm>
        </p:grpSpPr>
        <p:sp>
          <p:nvSpPr>
            <p:cNvPr id="10" name="流程图: 直接访问存储器 9"/>
            <p:cNvSpPr/>
            <p:nvPr/>
          </p:nvSpPr>
          <p:spPr>
            <a:xfrm rot="2701415">
              <a:off x="6881979" y="1976753"/>
              <a:ext cx="381000" cy="685800"/>
            </a:xfrm>
            <a:prstGeom prst="flowChartMagneticDrum">
              <a:avLst/>
            </a:prstGeom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cxnSp>
          <p:nvCxnSpPr>
            <p:cNvPr id="11" name="直接箭头连接符 10"/>
            <p:cNvCxnSpPr/>
            <p:nvPr/>
          </p:nvCxnSpPr>
          <p:spPr>
            <a:xfrm rot="10800000">
              <a:off x="7171832" y="2419094"/>
              <a:ext cx="433963" cy="423555"/>
            </a:xfrm>
            <a:prstGeom prst="straightConnector1">
              <a:avLst/>
            </a:prstGeom>
            <a:ln>
              <a:solidFill>
                <a:srgbClr val="D6700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箭头连接符 11"/>
            <p:cNvCxnSpPr/>
            <p:nvPr/>
          </p:nvCxnSpPr>
          <p:spPr>
            <a:xfrm rot="16200000" flipV="1">
              <a:off x="7807420" y="3192799"/>
              <a:ext cx="1370806" cy="497"/>
            </a:xfrm>
            <a:prstGeom prst="straightConnector1">
              <a:avLst/>
            </a:prstGeom>
            <a:ln w="34925" cmpd="sng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 flipH="1">
              <a:off x="7086600" y="2025131"/>
              <a:ext cx="1143000" cy="17086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爆炸形 1 13"/>
            <p:cNvSpPr/>
            <p:nvPr/>
          </p:nvSpPr>
          <p:spPr>
            <a:xfrm>
              <a:off x="8382000" y="3505200"/>
              <a:ext cx="228600" cy="228600"/>
            </a:xfrm>
            <a:prstGeom prst="irregularSeal1">
              <a:avLst/>
            </a:prstGeom>
            <a:solidFill>
              <a:srgbClr val="FF0000"/>
            </a:solidFill>
            <a:ln w="12700">
              <a:solidFill>
                <a:srgbClr val="FFFF00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cxnSp>
          <p:nvCxnSpPr>
            <p:cNvPr id="15" name="直接箭头连接符 14"/>
            <p:cNvCxnSpPr/>
            <p:nvPr/>
          </p:nvCxnSpPr>
          <p:spPr>
            <a:xfrm rot="10800000">
              <a:off x="7666495" y="2887852"/>
              <a:ext cx="762000" cy="700775"/>
            </a:xfrm>
            <a:prstGeom prst="straightConnector1">
              <a:avLst/>
            </a:prstGeom>
            <a:ln>
              <a:solidFill>
                <a:srgbClr val="D67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7277735" y="1624814"/>
              <a:ext cx="696451" cy="3909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>
                  <a:solidFill>
                    <a:srgbClr val="00B050"/>
                  </a:solidFill>
                </a:rPr>
                <a:t>Septum</a:t>
              </a:r>
            </a:p>
            <a:p>
              <a:r>
                <a:rPr lang="en-US" altLang="zh-CN" dirty="0" smtClean="0">
                  <a:solidFill>
                    <a:srgbClr val="00B050"/>
                  </a:solidFill>
                </a:rPr>
                <a:t>Entrance</a:t>
              </a:r>
              <a:endParaRPr lang="zh-CN" altLang="en-US" sz="2400" dirty="0">
                <a:solidFill>
                  <a:srgbClr val="00B050"/>
                </a:solidFill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8496924" y="2514600"/>
              <a:ext cx="517053" cy="24204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000" dirty="0" smtClean="0">
                  <a:solidFill>
                    <a:srgbClr val="C00000"/>
                  </a:solidFill>
                </a:rPr>
                <a:t>Beam</a:t>
              </a:r>
              <a:endParaRPr lang="zh-CN" altLang="en-US" sz="2400" dirty="0">
                <a:solidFill>
                  <a:srgbClr val="C00000"/>
                </a:solidFill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8473623" y="3657600"/>
              <a:ext cx="504448" cy="20480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 smtClean="0">
                  <a:solidFill>
                    <a:srgbClr val="FF0000"/>
                  </a:solidFill>
                </a:rPr>
                <a:t>Vertex</a:t>
              </a:r>
              <a:endParaRPr lang="zh-CN" alt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8017798" y="3090446"/>
              <a:ext cx="205775" cy="1861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400" dirty="0" smtClean="0">
                  <a:solidFill>
                    <a:srgbClr val="D67000"/>
                  </a:solidFill>
                </a:rPr>
                <a:t>e’</a:t>
              </a:r>
              <a:endParaRPr lang="zh-CN" altLang="en-US" sz="2000" dirty="0">
                <a:solidFill>
                  <a:srgbClr val="D67000"/>
                </a:solidFill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7010399" y="3581400"/>
              <a:ext cx="744937" cy="20480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 smtClean="0">
                  <a:solidFill>
                    <a:srgbClr val="002060"/>
                  </a:solidFill>
                </a:rPr>
                <a:t>Sieve Plate</a:t>
              </a:r>
              <a:endParaRPr lang="zh-CN" altLang="en-US" sz="2400" dirty="0">
                <a:solidFill>
                  <a:srgbClr val="002060"/>
                </a:solidFill>
              </a:endParaRPr>
            </a:p>
          </p:txBody>
        </p:sp>
      </p:grp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聚合">
  <a:themeElements>
    <a:clrScheme name="流畅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聚合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聚合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8011</TotalTime>
  <Words>1069</Words>
  <Application>Microsoft Office PowerPoint</Application>
  <PresentationFormat>全屏显示(4:3)</PresentationFormat>
  <Paragraphs>324</Paragraphs>
  <Slides>20</Slides>
  <Notes>15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2" baseType="lpstr">
      <vt:lpstr>聚合</vt:lpstr>
      <vt:lpstr>Equation</vt:lpstr>
      <vt:lpstr>幻灯片 1</vt:lpstr>
      <vt:lpstr>幻灯片 2</vt:lpstr>
      <vt:lpstr>Optics As Everyone Knows</vt:lpstr>
      <vt:lpstr>Magnetic Spectrometer Optics</vt:lpstr>
      <vt:lpstr>High Resolution Spectrometer (HRS) for APEX </vt:lpstr>
      <vt:lpstr>Optics for APEX</vt:lpstr>
      <vt:lpstr>Uncertainty in optics</vt:lpstr>
      <vt:lpstr>Calibrating optics</vt:lpstr>
      <vt:lpstr>Test Run Calibration / Angles</vt:lpstr>
      <vt:lpstr>Test Run Calibration / Angles</vt:lpstr>
      <vt:lpstr>Test Run Calibration / Momentum</vt:lpstr>
      <vt:lpstr>Calibration / Vertex</vt:lpstr>
      <vt:lpstr>Full running optics target design</vt:lpstr>
      <vt:lpstr>Beam Correction</vt:lpstr>
      <vt:lpstr>Optics for full scale running</vt:lpstr>
      <vt:lpstr>Conclusion</vt:lpstr>
      <vt:lpstr>Back up slides</vt:lpstr>
      <vt:lpstr>Vertex acceptance</vt:lpstr>
      <vt:lpstr>1st Order Optics Matrix</vt:lpstr>
      <vt:lpstr>Inverse polarity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Jin</dc:creator>
  <cp:lastModifiedBy>Jin Huang</cp:lastModifiedBy>
  <cp:revision>954</cp:revision>
  <dcterms:created xsi:type="dcterms:W3CDTF">2009-04-16T15:29:42Z</dcterms:created>
  <dcterms:modified xsi:type="dcterms:W3CDTF">2010-09-20T20:31:13Z</dcterms:modified>
</cp:coreProperties>
</file>